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4" r:id="rId4"/>
    <p:sldId id="286" r:id="rId5"/>
    <p:sldId id="283" r:id="rId6"/>
    <p:sldId id="285" r:id="rId7"/>
    <p:sldId id="280" r:id="rId8"/>
    <p:sldId id="288" r:id="rId9"/>
    <p:sldId id="287" r:id="rId10"/>
    <p:sldId id="293" r:id="rId11"/>
    <p:sldId id="289" r:id="rId12"/>
    <p:sldId id="291" r:id="rId13"/>
    <p:sldId id="295" r:id="rId14"/>
    <p:sldId id="261" r:id="rId15"/>
    <p:sldId id="265" r:id="rId16"/>
    <p:sldId id="269" r:id="rId17"/>
    <p:sldId id="297" r:id="rId18"/>
    <p:sldId id="266" r:id="rId19"/>
    <p:sldId id="298" r:id="rId20"/>
    <p:sldId id="300" r:id="rId21"/>
    <p:sldId id="302" r:id="rId22"/>
    <p:sldId id="299" r:id="rId23"/>
    <p:sldId id="303" r:id="rId24"/>
    <p:sldId id="296" r:id="rId25"/>
    <p:sldId id="282" r:id="rId26"/>
    <p:sldId id="301" r:id="rId27"/>
  </p:sldIdLst>
  <p:sldSz cx="9144000" cy="6858000" type="screen4x3"/>
  <p:notesSz cx="677862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DF3"/>
    <a:srgbClr val="E0E9FC"/>
    <a:srgbClr val="E0EBFC"/>
    <a:srgbClr val="D6E6FA"/>
    <a:srgbClr val="DEE1F2"/>
    <a:srgbClr val="F0E9FD"/>
    <a:srgbClr val="D7C6FA"/>
    <a:srgbClr val="CAF6DE"/>
    <a:srgbClr val="DCFAC6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241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56185023460421"/>
          <c:y val="7.256540264961242E-2"/>
          <c:w val="0.46503489023357142"/>
          <c:h val="0.802589901635869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Лист2!$C$4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Лист2!$B$5:$B$17</c:f>
              <c:strCache>
                <c:ptCount val="13"/>
                <c:pt idx="0">
                  <c:v>Биология</c:v>
                </c:pt>
                <c:pt idx="1">
                  <c:v>Социальная работа</c:v>
                </c:pt>
                <c:pt idx="2">
                  <c:v>Педагогическое образование</c:v>
                </c:pt>
                <c:pt idx="3">
                  <c:v>Психолого-педагогическое образование</c:v>
                </c:pt>
                <c:pt idx="4">
                  <c:v>Специальное (дефектологическое) образование</c:v>
                </c:pt>
                <c:pt idx="5">
                  <c:v>Профессиональное обучение</c:v>
                </c:pt>
                <c:pt idx="6">
                  <c:v>Педагогическое образование 
(с 2 профилями подготовки)</c:v>
                </c:pt>
                <c:pt idx="7">
                  <c:v>Теология</c:v>
                </c:pt>
                <c:pt idx="8">
                  <c:v>Музеология и охрана памятников природного и культурного наследия</c:v>
                </c:pt>
                <c:pt idx="9">
                  <c:v>Перевод и переводоведение</c:v>
                </c:pt>
                <c:pt idx="10">
                  <c:v>Биология (магистратура)</c:v>
                </c:pt>
                <c:pt idx="11">
                  <c:v>Педагогическое образование (магистратура)</c:v>
                </c:pt>
                <c:pt idx="12">
                  <c:v>Психолого-педагогическое образование (магистратура)</c:v>
                </c:pt>
              </c:strCache>
            </c:strRef>
          </c:cat>
          <c:val>
            <c:numRef>
              <c:f>Лист2!$C$5:$C$17</c:f>
              <c:numCache>
                <c:formatCode>0.0</c:formatCode>
                <c:ptCount val="13"/>
                <c:pt idx="0">
                  <c:v>4.3659043659043659</c:v>
                </c:pt>
                <c:pt idx="1">
                  <c:v>2.4948024948024949</c:v>
                </c:pt>
                <c:pt idx="2">
                  <c:v>4.1580041580041582</c:v>
                </c:pt>
                <c:pt idx="3">
                  <c:v>7.2765072765072762</c:v>
                </c:pt>
                <c:pt idx="4">
                  <c:v>4.1580041580041582</c:v>
                </c:pt>
                <c:pt idx="5">
                  <c:v>4.1580041580041582</c:v>
                </c:pt>
                <c:pt idx="6">
                  <c:v>67.567567567567565</c:v>
                </c:pt>
                <c:pt idx="7">
                  <c:v>3.5343035343035343</c:v>
                </c:pt>
                <c:pt idx="8">
                  <c:v>0</c:v>
                </c:pt>
                <c:pt idx="9" formatCode="General">
                  <c:v>2.2999999999999998</c:v>
                </c:pt>
                <c:pt idx="10">
                  <c:v>6.666666666666667</c:v>
                </c:pt>
                <c:pt idx="11">
                  <c:v>69.090909090909093</c:v>
                </c:pt>
                <c:pt idx="12">
                  <c:v>24.242424242424242</c:v>
                </c:pt>
              </c:numCache>
            </c:numRef>
          </c:val>
        </c:ser>
        <c:ser>
          <c:idx val="1"/>
          <c:order val="1"/>
          <c:tx>
            <c:strRef>
              <c:f>Лист2!$D$4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Лист2!$B$5:$B$17</c:f>
              <c:strCache>
                <c:ptCount val="13"/>
                <c:pt idx="0">
                  <c:v>Биология</c:v>
                </c:pt>
                <c:pt idx="1">
                  <c:v>Социальная работа</c:v>
                </c:pt>
                <c:pt idx="2">
                  <c:v>Педагогическое образование</c:v>
                </c:pt>
                <c:pt idx="3">
                  <c:v>Психолого-педагогическое образование</c:v>
                </c:pt>
                <c:pt idx="4">
                  <c:v>Специальное (дефектологическое) образование</c:v>
                </c:pt>
                <c:pt idx="5">
                  <c:v>Профессиональное обучение</c:v>
                </c:pt>
                <c:pt idx="6">
                  <c:v>Педагогическое образование 
(с 2 профилями подготовки)</c:v>
                </c:pt>
                <c:pt idx="7">
                  <c:v>Теология</c:v>
                </c:pt>
                <c:pt idx="8">
                  <c:v>Музеология и охрана памятников природного и культурного наследия</c:v>
                </c:pt>
                <c:pt idx="9">
                  <c:v>Перевод и переводоведение</c:v>
                </c:pt>
                <c:pt idx="10">
                  <c:v>Биология (магистратура)</c:v>
                </c:pt>
                <c:pt idx="11">
                  <c:v>Педагогическое образование (магистратура)</c:v>
                </c:pt>
                <c:pt idx="12">
                  <c:v>Психолого-педагогическое образование (магистратура)</c:v>
                </c:pt>
              </c:strCache>
            </c:strRef>
          </c:cat>
          <c:val>
            <c:numRef>
              <c:f>Лист2!$D$5:$D$17</c:f>
              <c:numCache>
                <c:formatCode>0.0</c:formatCode>
                <c:ptCount val="13"/>
                <c:pt idx="0">
                  <c:v>3.4926470588235294</c:v>
                </c:pt>
                <c:pt idx="1">
                  <c:v>2.2058823529411766</c:v>
                </c:pt>
                <c:pt idx="2">
                  <c:v>3.6764705882352939</c:v>
                </c:pt>
                <c:pt idx="3">
                  <c:v>6.4338235294117645</c:v>
                </c:pt>
                <c:pt idx="4">
                  <c:v>3.6764705882352939</c:v>
                </c:pt>
                <c:pt idx="5">
                  <c:v>5.5147058823529411</c:v>
                </c:pt>
                <c:pt idx="6">
                  <c:v>70.588235294117652</c:v>
                </c:pt>
                <c:pt idx="7">
                  <c:v>2.9411764705882355</c:v>
                </c:pt>
                <c:pt idx="8" formatCode="0.00">
                  <c:v>1.4705882352941178</c:v>
                </c:pt>
                <c:pt idx="9" formatCode="General">
                  <c:v>0</c:v>
                </c:pt>
                <c:pt idx="11">
                  <c:v>71.428571428571431</c:v>
                </c:pt>
                <c:pt idx="12">
                  <c:v>28.571428571428573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3018824"/>
        <c:axId val="243019216"/>
      </c:barChart>
      <c:catAx>
        <c:axId val="243018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019216"/>
        <c:crosses val="autoZero"/>
        <c:auto val="1"/>
        <c:lblAlgn val="ctr"/>
        <c:lblOffset val="100"/>
        <c:noMultiLvlLbl val="0"/>
      </c:catAx>
      <c:valAx>
        <c:axId val="243019216"/>
        <c:scaling>
          <c:orientation val="minMax"/>
          <c:max val="7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01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'Иг+рф'!$C$22</c:f>
              <c:strCache>
                <c:ptCount val="1"/>
                <c:pt idx="0">
                  <c:v>Граждане 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'Иг+рф'!$B$23:$B$32</c:f>
              <c:strCache>
                <c:ptCount val="10"/>
                <c:pt idx="0">
                  <c:v>Педагогическое образование (с двумя профилями подготовки)</c:v>
                </c:pt>
                <c:pt idx="1">
                  <c:v>Педагогическое образование</c:v>
                </c:pt>
                <c:pt idx="2">
                  <c:v>Психолого-педагогическое образование</c:v>
                </c:pt>
                <c:pt idx="3">
                  <c:v>Профессиональное обучение</c:v>
                </c:pt>
                <c:pt idx="4">
                  <c:v>Специальное (дефектологическое) образование</c:v>
                </c:pt>
                <c:pt idx="5">
                  <c:v>Социальная работа</c:v>
                </c:pt>
                <c:pt idx="6">
                  <c:v>Биология</c:v>
                </c:pt>
                <c:pt idx="7">
                  <c:v>Перевод и переводоведение</c:v>
                </c:pt>
                <c:pt idx="8">
                  <c:v>Юриспруденция</c:v>
                </c:pt>
                <c:pt idx="9">
                  <c:v>Журналистика</c:v>
                </c:pt>
              </c:strCache>
            </c:strRef>
          </c:cat>
          <c:val>
            <c:numRef>
              <c:f>'Иг+рф'!$C$23:$C$32</c:f>
              <c:numCache>
                <c:formatCode>0.00</c:formatCode>
                <c:ptCount val="10"/>
                <c:pt idx="0">
                  <c:v>38.034188034188034</c:v>
                </c:pt>
                <c:pt idx="1">
                  <c:v>100</c:v>
                </c:pt>
                <c:pt idx="2">
                  <c:v>50</c:v>
                </c:pt>
                <c:pt idx="3">
                  <c:v>92.592592592592595</c:v>
                </c:pt>
                <c:pt idx="4">
                  <c:v>71.428571428571431</c:v>
                </c:pt>
                <c:pt idx="5">
                  <c:v>100</c:v>
                </c:pt>
                <c:pt idx="6">
                  <c:v>0</c:v>
                </c:pt>
                <c:pt idx="7">
                  <c:v>100</c:v>
                </c:pt>
                <c:pt idx="8">
                  <c:v>75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418464"/>
        <c:axId val="244418856"/>
      </c:barChart>
      <c:lineChart>
        <c:grouping val="standard"/>
        <c:varyColors val="0"/>
        <c:ser>
          <c:idx val="1"/>
          <c:order val="1"/>
          <c:tx>
            <c:strRef>
              <c:f>'Иг+рф'!$D$22</c:f>
              <c:strCache>
                <c:ptCount val="1"/>
                <c:pt idx="0">
                  <c:v>Иностранные граждане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'Иг+рф'!$B$23:$B$32</c:f>
              <c:strCache>
                <c:ptCount val="10"/>
                <c:pt idx="0">
                  <c:v>Педагогическое образование (с двумя профилями подготовки)</c:v>
                </c:pt>
                <c:pt idx="1">
                  <c:v>Педагогическое образование</c:v>
                </c:pt>
                <c:pt idx="2">
                  <c:v>Психолого-педагогическое образование</c:v>
                </c:pt>
                <c:pt idx="3">
                  <c:v>Профессиональное обучение</c:v>
                </c:pt>
                <c:pt idx="4">
                  <c:v>Специальное (дефектологическое) образование</c:v>
                </c:pt>
                <c:pt idx="5">
                  <c:v>Социальная работа</c:v>
                </c:pt>
                <c:pt idx="6">
                  <c:v>Биология</c:v>
                </c:pt>
                <c:pt idx="7">
                  <c:v>Перевод и переводоведение</c:v>
                </c:pt>
                <c:pt idx="8">
                  <c:v>Юриспруденция</c:v>
                </c:pt>
                <c:pt idx="9">
                  <c:v>Журналистика</c:v>
                </c:pt>
              </c:strCache>
            </c:strRef>
          </c:cat>
          <c:val>
            <c:numRef>
              <c:f>'Иг+рф'!$D$23:$D$32</c:f>
              <c:numCache>
                <c:formatCode>0.00</c:formatCode>
                <c:ptCount val="10"/>
                <c:pt idx="0">
                  <c:v>61.965811965811966</c:v>
                </c:pt>
                <c:pt idx="1">
                  <c:v>0</c:v>
                </c:pt>
                <c:pt idx="2">
                  <c:v>50</c:v>
                </c:pt>
                <c:pt idx="3">
                  <c:v>7.4074074074074074</c:v>
                </c:pt>
                <c:pt idx="4">
                  <c:v>28.571428571428573</c:v>
                </c:pt>
                <c:pt idx="5">
                  <c:v>0</c:v>
                </c:pt>
                <c:pt idx="6">
                  <c:v>100</c:v>
                </c:pt>
                <c:pt idx="7">
                  <c:v>0</c:v>
                </c:pt>
                <c:pt idx="8">
                  <c:v>25</c:v>
                </c:pt>
                <c:pt idx="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419640"/>
        <c:axId val="244419248"/>
      </c:lineChart>
      <c:catAx>
        <c:axId val="2444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418856"/>
        <c:crosses val="autoZero"/>
        <c:auto val="1"/>
        <c:lblAlgn val="ctr"/>
        <c:lblOffset val="100"/>
        <c:noMultiLvlLbl val="0"/>
      </c:catAx>
      <c:valAx>
        <c:axId val="244418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418464"/>
        <c:crosses val="autoZero"/>
        <c:crossBetween val="between"/>
        <c:majorUnit val="25"/>
      </c:valAx>
      <c:valAx>
        <c:axId val="244419248"/>
        <c:scaling>
          <c:orientation val="minMax"/>
        </c:scaling>
        <c:delete val="1"/>
        <c:axPos val="r"/>
        <c:numFmt formatCode="0.00" sourceLinked="1"/>
        <c:majorTickMark val="none"/>
        <c:minorTickMark val="none"/>
        <c:tickLblPos val="nextTo"/>
        <c:crossAx val="244419640"/>
        <c:crosses val="max"/>
        <c:crossBetween val="between"/>
      </c:valAx>
      <c:catAx>
        <c:axId val="244419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419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'средний балл ЕГЭ'!$D$9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204081632653061"/>
                  <c:y val="-2.6854646371884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20948932844997E-3"/>
                  <c:y val="-3.435765434432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510204081632654E-2"/>
                  <c:y val="-6.445115129252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3175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'средний балл ЕГЭ'!$C$10:$C$12</c:f>
              <c:strCache>
                <c:ptCount val="3"/>
                <c:pt idx="0">
                  <c:v>бюджет</c:v>
                </c:pt>
                <c:pt idx="1">
                  <c:v>внебюджет</c:v>
                </c:pt>
                <c:pt idx="2">
                  <c:v>общее</c:v>
                </c:pt>
              </c:strCache>
            </c:strRef>
          </c:cat>
          <c:val>
            <c:numRef>
              <c:f>'средний балл ЕГЭ'!$D$10:$D$12</c:f>
              <c:numCache>
                <c:formatCode>General</c:formatCode>
                <c:ptCount val="3"/>
                <c:pt idx="0">
                  <c:v>70.7</c:v>
                </c:pt>
                <c:pt idx="1">
                  <c:v>61.7</c:v>
                </c:pt>
                <c:pt idx="2">
                  <c:v>67.599999999999994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643872"/>
        <c:axId val="280644264"/>
      </c:barChart>
      <c:lineChart>
        <c:grouping val="standard"/>
        <c:varyColors val="0"/>
        <c:ser>
          <c:idx val="1"/>
          <c:order val="1"/>
          <c:tx>
            <c:strRef>
              <c:f>'средний балл ЕГЭ'!$E$9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57150" cap="rnd">
                <a:solidFill>
                  <a:schemeClr val="accent2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7.6530612244897961E-2"/>
                  <c:y val="5.3709292743768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931972789115652E-2"/>
                  <c:y val="-3.222557564626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095238095238096"/>
                  <c:y val="-5.3709292743768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3175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'средний балл ЕГЭ'!$C$10:$C$12</c:f>
              <c:strCache>
                <c:ptCount val="3"/>
                <c:pt idx="0">
                  <c:v>бюджет</c:v>
                </c:pt>
                <c:pt idx="1">
                  <c:v>внебюджет</c:v>
                </c:pt>
                <c:pt idx="2">
                  <c:v>общее</c:v>
                </c:pt>
              </c:strCache>
            </c:strRef>
          </c:cat>
          <c:val>
            <c:numRef>
              <c:f>'средний балл ЕГЭ'!$E$10:$E$12</c:f>
              <c:numCache>
                <c:formatCode>General</c:formatCode>
                <c:ptCount val="3"/>
                <c:pt idx="0">
                  <c:v>70</c:v>
                </c:pt>
                <c:pt idx="1">
                  <c:v>59.8</c:v>
                </c:pt>
                <c:pt idx="2">
                  <c:v>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643872"/>
        <c:axId val="280644264"/>
      </c:lineChart>
      <c:catAx>
        <c:axId val="28064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644264"/>
        <c:crosses val="autoZero"/>
        <c:auto val="1"/>
        <c:lblAlgn val="ctr"/>
        <c:lblOffset val="100"/>
        <c:noMultiLvlLbl val="0"/>
      </c:catAx>
      <c:valAx>
        <c:axId val="28064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64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37150601746051"/>
          <c:y val="3.560493520847989E-2"/>
          <c:w val="0.64946572151012827"/>
          <c:h val="0.86497756994214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Лист1!$A$2:$A$25</c:f>
              <c:strCache>
                <c:ptCount val="24"/>
                <c:pt idx="0">
                  <c:v>Ханты-Мансийский автономный округ - Югра</c:v>
                </c:pt>
                <c:pt idx="1">
                  <c:v>Республика Карелия</c:v>
                </c:pt>
                <c:pt idx="2">
                  <c:v>Республика Коми</c:v>
                </c:pt>
                <c:pt idx="3">
                  <c:v>Республика Марий-Эл</c:v>
                </c:pt>
                <c:pt idx="4">
                  <c:v>Республика Мордовия</c:v>
                </c:pt>
                <c:pt idx="5">
                  <c:v>Республика Саха (Якутия)</c:v>
                </c:pt>
                <c:pt idx="6">
                  <c:v>Республика Татарстан</c:v>
                </c:pt>
                <c:pt idx="7">
                  <c:v>Чувашская республика</c:v>
                </c:pt>
                <c:pt idx="8">
                  <c:v>Белгородская область</c:v>
                </c:pt>
                <c:pt idx="9">
                  <c:v>Волгоградская область</c:v>
                </c:pt>
                <c:pt idx="10">
                  <c:v>Кировская область</c:v>
                </c:pt>
                <c:pt idx="11">
                  <c:v>Нижегородская область</c:v>
                </c:pt>
                <c:pt idx="12">
                  <c:v>Ростовская область</c:v>
                </c:pt>
                <c:pt idx="13">
                  <c:v>Самарская область</c:v>
                </c:pt>
                <c:pt idx="14">
                  <c:v>Саратовская область</c:v>
                </c:pt>
                <c:pt idx="15">
                  <c:v>г.Москва, Московская область</c:v>
                </c:pt>
                <c:pt idx="16">
                  <c:v>Ярославская область</c:v>
                </c:pt>
                <c:pt idx="17">
                  <c:v>Забайкальский край</c:v>
                </c:pt>
                <c:pt idx="18">
                  <c:v>Краснодарский край</c:v>
                </c:pt>
                <c:pt idx="19">
                  <c:v>Санкт-Петербург</c:v>
                </c:pt>
                <c:pt idx="20">
                  <c:v>Арабская Республика Египет</c:v>
                </c:pt>
                <c:pt idx="21">
                  <c:v>Туркменистан</c:v>
                </c:pt>
                <c:pt idx="22">
                  <c:v>Палестина</c:v>
                </c:pt>
                <c:pt idx="23">
                  <c:v>Королевство Саудовская Аравия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26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20</c:v>
                </c:pt>
                <c:pt idx="14">
                  <c:v>4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159</c:v>
                </c:pt>
                <c:pt idx="22">
                  <c:v>1</c:v>
                </c:pt>
                <c:pt idx="2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645832"/>
        <c:axId val="280646224"/>
      </c:barChart>
      <c:catAx>
        <c:axId val="280645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 baseline="0"/>
            </a:pPr>
            <a:endParaRPr lang="ru-RU"/>
          </a:p>
        </c:txPr>
        <c:crossAx val="280646224"/>
        <c:crosses val="autoZero"/>
        <c:auto val="1"/>
        <c:lblAlgn val="ctr"/>
        <c:lblOffset val="100"/>
        <c:noMultiLvlLbl val="0"/>
      </c:catAx>
      <c:valAx>
        <c:axId val="280646224"/>
        <c:scaling>
          <c:orientation val="minMax"/>
          <c:max val="18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effectLst>
            <a:softEdge rad="25400"/>
          </a:effectLst>
        </c:spPr>
        <c:crossAx val="28064583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'подано документов'!$B$4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844413108990668E-2"/>
                  <c:y val="-7.9761717179770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552613940820154E-2"/>
                  <c:y val="-6.9104152267308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057775022849365E-3"/>
                  <c:y val="5.31507625565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'подано документов'!$A$5:$A$8</c:f>
              <c:strCache>
                <c:ptCount val="4"/>
                <c:pt idx="0">
                  <c:v>особая квота</c:v>
                </c:pt>
                <c:pt idx="1">
                  <c:v>целевая квота</c:v>
                </c:pt>
                <c:pt idx="2">
                  <c:v>основные места</c:v>
                </c:pt>
                <c:pt idx="3">
                  <c:v>итого</c:v>
                </c:pt>
              </c:strCache>
            </c:strRef>
          </c:cat>
          <c:val>
            <c:numRef>
              <c:f>'подано документов'!$B$5:$B$8</c:f>
              <c:numCache>
                <c:formatCode>General</c:formatCode>
                <c:ptCount val="4"/>
                <c:pt idx="0">
                  <c:v>53</c:v>
                </c:pt>
                <c:pt idx="1">
                  <c:v>204</c:v>
                </c:pt>
                <c:pt idx="2">
                  <c:v>7820</c:v>
                </c:pt>
                <c:pt idx="3">
                  <c:v>8077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'подано документов'!$C$4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0346650137102819E-3"/>
                  <c:y val="-5.5808300684326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754089934754782E-2"/>
                  <c:y val="-2.92260139920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586662534275815E-2"/>
                  <c:y val="-6.3780915067801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'подано документов'!$A$5:$A$8</c:f>
              <c:strCache>
                <c:ptCount val="4"/>
                <c:pt idx="0">
                  <c:v>особая квота</c:v>
                </c:pt>
                <c:pt idx="1">
                  <c:v>целевая квота</c:v>
                </c:pt>
                <c:pt idx="2">
                  <c:v>основные места</c:v>
                </c:pt>
                <c:pt idx="3">
                  <c:v>итого</c:v>
                </c:pt>
              </c:strCache>
            </c:strRef>
          </c:cat>
          <c:val>
            <c:numRef>
              <c:f>'подано документов'!$C$5:$C$8</c:f>
              <c:numCache>
                <c:formatCode>General</c:formatCode>
                <c:ptCount val="4"/>
                <c:pt idx="0">
                  <c:v>151</c:v>
                </c:pt>
                <c:pt idx="1">
                  <c:v>119</c:v>
                </c:pt>
                <c:pt idx="2">
                  <c:v>9317</c:v>
                </c:pt>
                <c:pt idx="3">
                  <c:v>9587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205408"/>
        <c:axId val="242205800"/>
      </c:lineChart>
      <c:catAx>
        <c:axId val="24220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205800"/>
        <c:crosses val="autoZero"/>
        <c:auto val="1"/>
        <c:lblAlgn val="ctr"/>
        <c:lblOffset val="100"/>
        <c:noMultiLvlLbl val="0"/>
      </c:catAx>
      <c:valAx>
        <c:axId val="242205800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20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'подано документов'!$H$4</c:f>
              <c:strCache>
                <c:ptCount val="1"/>
                <c:pt idx="0">
                  <c:v>абитуриентов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'подано документов'!$I$3:$L$3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'подано документов'!$I$4:$L$4</c:f>
              <c:numCache>
                <c:formatCode>General</c:formatCode>
                <c:ptCount val="4"/>
                <c:pt idx="0">
                  <c:v>2454</c:v>
                </c:pt>
                <c:pt idx="1">
                  <c:v>2295</c:v>
                </c:pt>
                <c:pt idx="2">
                  <c:v>1977</c:v>
                </c:pt>
                <c:pt idx="3">
                  <c:v>1928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206192"/>
        <c:axId val="242206584"/>
      </c:barChart>
      <c:catAx>
        <c:axId val="242206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2206584"/>
        <c:crosses val="autoZero"/>
        <c:auto val="1"/>
        <c:lblAlgn val="ctr"/>
        <c:lblOffset val="100"/>
        <c:noMultiLvlLbl val="0"/>
      </c:catAx>
      <c:valAx>
        <c:axId val="242206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220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6106744442027"/>
          <c:y val="8.5856201162833753E-2"/>
          <c:w val="0.83647659667541552"/>
          <c:h val="0.7869371536891222"/>
        </c:manualLayout>
      </c:layout>
      <c:lineChart>
        <c:grouping val="standard"/>
        <c:varyColors val="0"/>
        <c:ser>
          <c:idx val="0"/>
          <c:order val="0"/>
          <c:tx>
            <c:strRef>
              <c:f>'подано документов'!$H$4</c:f>
              <c:strCache>
                <c:ptCount val="1"/>
                <c:pt idx="0">
                  <c:v>абитуриентов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0555555555555555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888E-2"/>
                  <c:y val="-0.10185185185185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'подано документов'!$I$3:$L$3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'подано документов'!$I$4:$L$4</c:f>
              <c:numCache>
                <c:formatCode>General</c:formatCode>
                <c:ptCount val="4"/>
                <c:pt idx="0">
                  <c:v>2454</c:v>
                </c:pt>
                <c:pt idx="1">
                  <c:v>2295</c:v>
                </c:pt>
                <c:pt idx="2">
                  <c:v>1977</c:v>
                </c:pt>
                <c:pt idx="3">
                  <c:v>1928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207368"/>
        <c:axId val="99731064"/>
      </c:lineChart>
      <c:catAx>
        <c:axId val="24220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31064"/>
        <c:crosses val="autoZero"/>
        <c:auto val="1"/>
        <c:lblAlgn val="ctr"/>
        <c:lblOffset val="100"/>
        <c:noMultiLvlLbl val="0"/>
      </c:catAx>
      <c:valAx>
        <c:axId val="99731064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207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00070797133171"/>
          <c:y val="0.24007507619926288"/>
          <c:w val="0.48051800053324184"/>
          <c:h val="0.68726527366524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Педагогическое образование (с двумя профилями подготовки)</c:v>
                </c:pt>
                <c:pt idx="1">
                  <c:v>Педагогическое образование</c:v>
                </c:pt>
                <c:pt idx="2">
                  <c:v>Психолого-педагогическое образование</c:v>
                </c:pt>
                <c:pt idx="3">
                  <c:v>Профессиональное обучение</c:v>
                </c:pt>
                <c:pt idx="4">
                  <c:v>Специальное (дефектологическое) образование</c:v>
                </c:pt>
                <c:pt idx="5">
                  <c:v>Социальная работа</c:v>
                </c:pt>
                <c:pt idx="6">
                  <c:v>Биология</c:v>
                </c:pt>
                <c:pt idx="7">
                  <c:v>Теология</c:v>
                </c:pt>
                <c:pt idx="8">
                  <c:v>Перевод и переводоведение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132</c:v>
                </c:pt>
                <c:pt idx="1">
                  <c:v>143</c:v>
                </c:pt>
                <c:pt idx="2">
                  <c:v>154</c:v>
                </c:pt>
                <c:pt idx="3">
                  <c:v>175</c:v>
                </c:pt>
                <c:pt idx="4">
                  <c:v>152</c:v>
                </c:pt>
                <c:pt idx="5">
                  <c:v>198</c:v>
                </c:pt>
                <c:pt idx="6">
                  <c:v>134</c:v>
                </c:pt>
                <c:pt idx="7">
                  <c:v>174</c:v>
                </c:pt>
                <c:pt idx="8">
                  <c:v>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Педагогическое образование (с двумя профилями подготовки)</c:v>
                </c:pt>
                <c:pt idx="1">
                  <c:v>Педагогическое образование</c:v>
                </c:pt>
                <c:pt idx="2">
                  <c:v>Психолого-педагогическое образование</c:v>
                </c:pt>
                <c:pt idx="3">
                  <c:v>Профессиональное обучение</c:v>
                </c:pt>
                <c:pt idx="4">
                  <c:v>Специальное (дефектологическое) образование</c:v>
                </c:pt>
                <c:pt idx="5">
                  <c:v>Социальная работа</c:v>
                </c:pt>
                <c:pt idx="6">
                  <c:v>Биология</c:v>
                </c:pt>
                <c:pt idx="7">
                  <c:v>Теология</c:v>
                </c:pt>
                <c:pt idx="8">
                  <c:v>Перевод и переводоведение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124</c:v>
                </c:pt>
                <c:pt idx="1">
                  <c:v>142</c:v>
                </c:pt>
                <c:pt idx="2">
                  <c:v>149</c:v>
                </c:pt>
                <c:pt idx="3">
                  <c:v>165</c:v>
                </c:pt>
                <c:pt idx="4">
                  <c:v>142</c:v>
                </c:pt>
                <c:pt idx="5">
                  <c:v>202</c:v>
                </c:pt>
                <c:pt idx="6">
                  <c:v>167</c:v>
                </c:pt>
                <c:pt idx="7">
                  <c:v>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axId val="99731848"/>
        <c:axId val="99732240"/>
      </c:barChart>
      <c:catAx>
        <c:axId val="99731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ru-RU"/>
          </a:p>
        </c:txPr>
        <c:crossAx val="99732240"/>
        <c:crosses val="autoZero"/>
        <c:auto val="1"/>
        <c:lblAlgn val="ctr"/>
        <c:lblOffset val="100"/>
        <c:noMultiLvlLbl val="0"/>
      </c:catAx>
      <c:valAx>
        <c:axId val="99732240"/>
        <c:scaling>
          <c:orientation val="minMax"/>
          <c:max val="21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99731848"/>
        <c:crosses val="autoZero"/>
        <c:crossBetween val="between"/>
        <c:majorUnit val="100"/>
      </c:valAx>
    </c:plotArea>
    <c:legend>
      <c:legendPos val="b"/>
      <c:layout>
        <c:manualLayout>
          <c:xMode val="edge"/>
          <c:yMode val="edge"/>
          <c:x val="9.1399257354369073E-2"/>
          <c:y val="0.92570405824473623"/>
          <c:w val="0.19411971867645578"/>
          <c:h val="5.3208308980161621E-2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0196067452425"/>
          <c:y val="5.3707556621834587E-2"/>
          <c:w val="0.53990558246311493"/>
          <c:h val="0.89340404557571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70611020307636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761547589727409E-2"/>
                  <c:y val="-4.3032044642188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013411548709326E-2"/>
                  <c:y val="-2.1516022321095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1278687056400051E-2"/>
                  <c:y val="1.290961339265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8.5305510153818598E-3"/>
                  <c:y val="2.5819226785313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9856928553836405E-2"/>
                  <c:y val="4.3032044642188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3.8387479569218265E-2"/>
                  <c:y val="8.6064089284376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История.Обществознание</c:v>
                </c:pt>
                <c:pt idx="1">
                  <c:v>Русский язык.Литература</c:v>
                </c:pt>
                <c:pt idx="2">
                  <c:v>Биология.Химия</c:v>
                </c:pt>
                <c:pt idx="3">
                  <c:v>География.Экология</c:v>
                </c:pt>
                <c:pt idx="4">
                  <c:v>Информатика.Иностранный язык</c:v>
                </c:pt>
                <c:pt idx="5">
                  <c:v>Математика.Информатика</c:v>
                </c:pt>
                <c:pt idx="6">
                  <c:v>Математика.Иностранный язык </c:v>
                </c:pt>
                <c:pt idx="7">
                  <c:v>Физика.Математика</c:v>
                </c:pt>
                <c:pt idx="8">
                  <c:v>Технология.Информатика</c:v>
                </c:pt>
                <c:pt idx="9">
                  <c:v>Иностранные (английский.китайский) языки </c:v>
                </c:pt>
                <c:pt idx="10">
                  <c:v>Иностранные (английский.немецкий) языки </c:v>
                </c:pt>
                <c:pt idx="11">
                  <c:v>Иностранные (немецкий.английский) языки </c:v>
                </c:pt>
                <c:pt idx="12">
                  <c:v>Иностранные (французский.английский) языки </c:v>
                </c:pt>
                <c:pt idx="13">
                  <c:v>Иностранные (английский.французский) языки </c:v>
                </c:pt>
                <c:pt idx="14">
                  <c:v>Дошкольное образование.Начальное образование</c:v>
                </c:pt>
                <c:pt idx="15">
                  <c:v>Начальное образование.Информатика</c:v>
                </c:pt>
                <c:pt idx="16">
                  <c:v>Физическая культура.Безопасность жизнедеятельности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200</c:v>
                </c:pt>
                <c:pt idx="1">
                  <c:v>178</c:v>
                </c:pt>
                <c:pt idx="2">
                  <c:v>148</c:v>
                </c:pt>
                <c:pt idx="3">
                  <c:v>144</c:v>
                </c:pt>
                <c:pt idx="4">
                  <c:v>172</c:v>
                </c:pt>
                <c:pt idx="5">
                  <c:v>166</c:v>
                </c:pt>
                <c:pt idx="6">
                  <c:v>178</c:v>
                </c:pt>
                <c:pt idx="7">
                  <c:v>141</c:v>
                </c:pt>
                <c:pt idx="8">
                  <c:v>139</c:v>
                </c:pt>
                <c:pt idx="9">
                  <c:v>244</c:v>
                </c:pt>
                <c:pt idx="10">
                  <c:v>178</c:v>
                </c:pt>
                <c:pt idx="11">
                  <c:v>212</c:v>
                </c:pt>
                <c:pt idx="12">
                  <c:v>204</c:v>
                </c:pt>
                <c:pt idx="13">
                  <c:v>182</c:v>
                </c:pt>
                <c:pt idx="14">
                  <c:v>154</c:v>
                </c:pt>
                <c:pt idx="15">
                  <c:v>132</c:v>
                </c:pt>
                <c:pt idx="16">
                  <c:v>185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История.Обществознание</c:v>
                </c:pt>
                <c:pt idx="1">
                  <c:v>Русский язык.Литература</c:v>
                </c:pt>
                <c:pt idx="2">
                  <c:v>Биология.Химия</c:v>
                </c:pt>
                <c:pt idx="3">
                  <c:v>География.Экология</c:v>
                </c:pt>
                <c:pt idx="4">
                  <c:v>Информатика.Иностранный язык</c:v>
                </c:pt>
                <c:pt idx="5">
                  <c:v>Математика.Информатика</c:v>
                </c:pt>
                <c:pt idx="6">
                  <c:v>Математика.Иностранный язык </c:v>
                </c:pt>
                <c:pt idx="7">
                  <c:v>Физика.Математика</c:v>
                </c:pt>
                <c:pt idx="8">
                  <c:v>Технология.Информатика</c:v>
                </c:pt>
                <c:pt idx="9">
                  <c:v>Иностранные (английский.китайский) языки </c:v>
                </c:pt>
                <c:pt idx="10">
                  <c:v>Иностранные (английский.немецкий) языки </c:v>
                </c:pt>
                <c:pt idx="11">
                  <c:v>Иностранные (немецкий.английский) языки </c:v>
                </c:pt>
                <c:pt idx="12">
                  <c:v>Иностранные (французский.английский) языки </c:v>
                </c:pt>
                <c:pt idx="13">
                  <c:v>Иностранные (английский.французский) языки </c:v>
                </c:pt>
                <c:pt idx="14">
                  <c:v>Дошкольное образование.Начальное образование</c:v>
                </c:pt>
                <c:pt idx="15">
                  <c:v>Начальное образование.Информатика</c:v>
                </c:pt>
                <c:pt idx="16">
                  <c:v>Физическая культура.Безопасность жизнедеятельности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186</c:v>
                </c:pt>
                <c:pt idx="1">
                  <c:v>190</c:v>
                </c:pt>
                <c:pt idx="2">
                  <c:v>153</c:v>
                </c:pt>
                <c:pt idx="3">
                  <c:v>139</c:v>
                </c:pt>
                <c:pt idx="5">
                  <c:v>157</c:v>
                </c:pt>
                <c:pt idx="6">
                  <c:v>176</c:v>
                </c:pt>
                <c:pt idx="7">
                  <c:v>124</c:v>
                </c:pt>
                <c:pt idx="8">
                  <c:v>145</c:v>
                </c:pt>
                <c:pt idx="9">
                  <c:v>174</c:v>
                </c:pt>
                <c:pt idx="10">
                  <c:v>159</c:v>
                </c:pt>
                <c:pt idx="11">
                  <c:v>173</c:v>
                </c:pt>
                <c:pt idx="12">
                  <c:v>166</c:v>
                </c:pt>
                <c:pt idx="13">
                  <c:v>242</c:v>
                </c:pt>
                <c:pt idx="14">
                  <c:v>164</c:v>
                </c:pt>
                <c:pt idx="15">
                  <c:v>129</c:v>
                </c:pt>
                <c:pt idx="16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733024"/>
        <c:axId val="99733416"/>
      </c:barChart>
      <c:catAx>
        <c:axId val="99733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9733416"/>
        <c:crosses val="autoZero"/>
        <c:auto val="1"/>
        <c:lblAlgn val="ctr"/>
        <c:lblOffset val="100"/>
        <c:noMultiLvlLbl val="0"/>
      </c:catAx>
      <c:valAx>
        <c:axId val="99733416"/>
        <c:scaling>
          <c:orientation val="minMax"/>
          <c:max val="245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9733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3332633425721139E-2"/>
          <c:y val="0.75589470190854369"/>
          <c:w val="7.3719635674757603E-2"/>
          <c:h val="0.10200358362271104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0" baseline="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551646023070608"/>
          <c:y val="5.5590127035671726E-2"/>
          <c:w val="0.51625377419337737"/>
          <c:h val="0.86719005874441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Подавших документы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Биология</c:v>
                </c:pt>
                <c:pt idx="1">
                  <c:v>Социальная работа</c:v>
                </c:pt>
                <c:pt idx="2">
                  <c:v>Педагогическое образование (с двумя профилями подготовки)</c:v>
                </c:pt>
                <c:pt idx="3">
                  <c:v>Психолого-педагогическое образование </c:v>
                </c:pt>
                <c:pt idx="4">
                  <c:v>Специальное (дефектологическое) образование</c:v>
                </c:pt>
                <c:pt idx="5">
                  <c:v>Профессиональное обучение (по отраслям)</c:v>
                </c:pt>
                <c:pt idx="6">
                  <c:v>Перевод и переводоведение</c:v>
                </c:pt>
                <c:pt idx="7">
                  <c:v>Теология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56.6</c:v>
                </c:pt>
                <c:pt idx="1">
                  <c:v>64.5</c:v>
                </c:pt>
                <c:pt idx="2">
                  <c:v>64.8</c:v>
                </c:pt>
                <c:pt idx="3">
                  <c:v>56.4</c:v>
                </c:pt>
                <c:pt idx="4">
                  <c:v>57.9</c:v>
                </c:pt>
                <c:pt idx="5">
                  <c:v>59.6</c:v>
                </c:pt>
                <c:pt idx="6">
                  <c:v>72.7</c:v>
                </c:pt>
                <c:pt idx="7">
                  <c:v>65.2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Зачисленных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8677933707456174E-3"/>
                  <c:y val="-2.433747029678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3016900561184263E-3"/>
                  <c:y val="-2.2124972997080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Биология</c:v>
                </c:pt>
                <c:pt idx="1">
                  <c:v>Социальная работа</c:v>
                </c:pt>
                <c:pt idx="2">
                  <c:v>Педагогическое образование (с двумя профилями подготовки)</c:v>
                </c:pt>
                <c:pt idx="3">
                  <c:v>Психолого-педагогическое образование </c:v>
                </c:pt>
                <c:pt idx="4">
                  <c:v>Специальное (дефектологическое) образование</c:v>
                </c:pt>
                <c:pt idx="5">
                  <c:v>Профессиональное обучение (по отраслям)</c:v>
                </c:pt>
                <c:pt idx="6">
                  <c:v>Перевод и переводоведение</c:v>
                </c:pt>
                <c:pt idx="7">
                  <c:v>Теология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62.6</c:v>
                </c:pt>
                <c:pt idx="1">
                  <c:v>73.599999999999994</c:v>
                </c:pt>
                <c:pt idx="2">
                  <c:v>72.8</c:v>
                </c:pt>
                <c:pt idx="3">
                  <c:v>59.9</c:v>
                </c:pt>
                <c:pt idx="4">
                  <c:v>62.6</c:v>
                </c:pt>
                <c:pt idx="5">
                  <c:v>68</c:v>
                </c:pt>
                <c:pt idx="6">
                  <c:v>90.3</c:v>
                </c:pt>
                <c:pt idx="7">
                  <c:v>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Биология</c:v>
                </c:pt>
                <c:pt idx="1">
                  <c:v>Социальная работа</c:v>
                </c:pt>
                <c:pt idx="2">
                  <c:v>Педагогическое образование (с двумя профилями подготовки)</c:v>
                </c:pt>
                <c:pt idx="3">
                  <c:v>Психолого-педагогическое образование </c:v>
                </c:pt>
                <c:pt idx="4">
                  <c:v>Специальное (дефектологическое) образование</c:v>
                </c:pt>
                <c:pt idx="5">
                  <c:v>Профессиональное обучение (по отраслям)</c:v>
                </c:pt>
                <c:pt idx="6">
                  <c:v>Перевод и переводоведение</c:v>
                </c:pt>
                <c:pt idx="7">
                  <c:v>Теология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60.5</c:v>
                </c:pt>
                <c:pt idx="1">
                  <c:v>70.400000000000006</c:v>
                </c:pt>
                <c:pt idx="2">
                  <c:v>72.099999999999994</c:v>
                </c:pt>
                <c:pt idx="3">
                  <c:v>61</c:v>
                </c:pt>
                <c:pt idx="4">
                  <c:v>64.8</c:v>
                </c:pt>
                <c:pt idx="5">
                  <c:v>66.900000000000006</c:v>
                </c:pt>
                <c:pt idx="7">
                  <c:v>60.2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734200"/>
        <c:axId val="99734592"/>
      </c:barChart>
      <c:catAx>
        <c:axId val="99734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99734592"/>
        <c:crosses val="autoZero"/>
        <c:auto val="1"/>
        <c:lblAlgn val="ctr"/>
        <c:lblOffset val="100"/>
        <c:noMultiLvlLbl val="0"/>
      </c:catAx>
      <c:valAx>
        <c:axId val="997345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973420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3.1535452700377463E-2"/>
          <c:y val="0.78543654139634711"/>
          <c:w val="0.2773263449499288"/>
          <c:h val="0.184224894253081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66862174193004"/>
          <c:y val="3.5604935208479863E-2"/>
          <c:w val="0.55692418600744698"/>
          <c:h val="0.864977569942145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Подавших документы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Лист1!$A$2:$A$17</c:f>
              <c:strCache>
                <c:ptCount val="16"/>
                <c:pt idx="0">
                  <c:v>История.Обществознание</c:v>
                </c:pt>
                <c:pt idx="1">
                  <c:v>Русский язык.Литература</c:v>
                </c:pt>
                <c:pt idx="2">
                  <c:v>Биология.Химия</c:v>
                </c:pt>
                <c:pt idx="3">
                  <c:v>География.Экология</c:v>
                </c:pt>
                <c:pt idx="4">
                  <c:v>Математика.Информатика</c:v>
                </c:pt>
                <c:pt idx="5">
                  <c:v>Математика.Иностранный язык </c:v>
                </c:pt>
                <c:pt idx="6">
                  <c:v>Физика.Математика</c:v>
                </c:pt>
                <c:pt idx="7">
                  <c:v>Информатика.Иностранный язык</c:v>
                </c:pt>
                <c:pt idx="8">
                  <c:v>Технология.Информатика</c:v>
                </c:pt>
                <c:pt idx="9">
                  <c:v>Иностранные (английский.китайский) языки </c:v>
                </c:pt>
                <c:pt idx="10">
                  <c:v>Иностранные (английский.немецкий) языки </c:v>
                </c:pt>
                <c:pt idx="11">
                  <c:v>Иностранные (немецкий.английский) языки </c:v>
                </c:pt>
                <c:pt idx="12">
                  <c:v>Иностранные (французский.английский) языки </c:v>
                </c:pt>
                <c:pt idx="13">
                  <c:v>Иностранные (английский.французский) языки </c:v>
                </c:pt>
                <c:pt idx="14">
                  <c:v>Дошкольное образование.Начальное образование</c:v>
                </c:pt>
                <c:pt idx="15">
                  <c:v>Начальное образование.Информатика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65.8</c:v>
                </c:pt>
                <c:pt idx="1">
                  <c:v>70</c:v>
                </c:pt>
                <c:pt idx="2">
                  <c:v>60.7</c:v>
                </c:pt>
                <c:pt idx="3">
                  <c:v>59.7</c:v>
                </c:pt>
                <c:pt idx="4">
                  <c:v>61.6</c:v>
                </c:pt>
                <c:pt idx="5">
                  <c:v>62.4</c:v>
                </c:pt>
                <c:pt idx="6">
                  <c:v>61.7</c:v>
                </c:pt>
                <c:pt idx="7">
                  <c:v>61.8</c:v>
                </c:pt>
                <c:pt idx="8">
                  <c:v>59.7</c:v>
                </c:pt>
                <c:pt idx="9">
                  <c:v>72.5</c:v>
                </c:pt>
                <c:pt idx="10">
                  <c:v>72.400000000000006</c:v>
                </c:pt>
                <c:pt idx="11">
                  <c:v>72.400000000000006</c:v>
                </c:pt>
                <c:pt idx="12">
                  <c:v>72.099999999999994</c:v>
                </c:pt>
                <c:pt idx="13">
                  <c:v>72.5</c:v>
                </c:pt>
                <c:pt idx="14">
                  <c:v>59.7</c:v>
                </c:pt>
                <c:pt idx="15">
                  <c:v>59.7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Зачисленных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Лист1!$A$2:$A$17</c:f>
              <c:strCache>
                <c:ptCount val="16"/>
                <c:pt idx="0">
                  <c:v>История.Обществознание</c:v>
                </c:pt>
                <c:pt idx="1">
                  <c:v>Русский язык.Литература</c:v>
                </c:pt>
                <c:pt idx="2">
                  <c:v>Биология.Химия</c:v>
                </c:pt>
                <c:pt idx="3">
                  <c:v>География.Экология</c:v>
                </c:pt>
                <c:pt idx="4">
                  <c:v>Математика.Информатика</c:v>
                </c:pt>
                <c:pt idx="5">
                  <c:v>Математика.Иностранный язык </c:v>
                </c:pt>
                <c:pt idx="6">
                  <c:v>Физика.Математика</c:v>
                </c:pt>
                <c:pt idx="7">
                  <c:v>Информатика.Иностранный язык</c:v>
                </c:pt>
                <c:pt idx="8">
                  <c:v>Технология.Информатика</c:v>
                </c:pt>
                <c:pt idx="9">
                  <c:v>Иностранные (английский.китайский) языки </c:v>
                </c:pt>
                <c:pt idx="10">
                  <c:v>Иностранные (английский.немецкий) языки </c:v>
                </c:pt>
                <c:pt idx="11">
                  <c:v>Иностранные (немецкий.английский) языки </c:v>
                </c:pt>
                <c:pt idx="12">
                  <c:v>Иностранные (французский.английский) языки </c:v>
                </c:pt>
                <c:pt idx="13">
                  <c:v>Иностранные (английский.французский) языки </c:v>
                </c:pt>
                <c:pt idx="14">
                  <c:v>Дошкольное образование.Начальное образование</c:v>
                </c:pt>
                <c:pt idx="15">
                  <c:v>Начальное образование.Информатика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80.7</c:v>
                </c:pt>
                <c:pt idx="1">
                  <c:v>77</c:v>
                </c:pt>
                <c:pt idx="2">
                  <c:v>67.099999999999994</c:v>
                </c:pt>
                <c:pt idx="3">
                  <c:v>67.099999999999994</c:v>
                </c:pt>
                <c:pt idx="4">
                  <c:v>68.099999999999994</c:v>
                </c:pt>
                <c:pt idx="5">
                  <c:v>67.8</c:v>
                </c:pt>
                <c:pt idx="6">
                  <c:v>67.599999999999994</c:v>
                </c:pt>
                <c:pt idx="7">
                  <c:v>72.2</c:v>
                </c:pt>
                <c:pt idx="8">
                  <c:v>58.6</c:v>
                </c:pt>
                <c:pt idx="9">
                  <c:v>88.3</c:v>
                </c:pt>
                <c:pt idx="10">
                  <c:v>84.1</c:v>
                </c:pt>
                <c:pt idx="11">
                  <c:v>79.2</c:v>
                </c:pt>
                <c:pt idx="12">
                  <c:v>78.5</c:v>
                </c:pt>
                <c:pt idx="13">
                  <c:v>88.6</c:v>
                </c:pt>
                <c:pt idx="14">
                  <c:v>67.099999999999994</c:v>
                </c:pt>
                <c:pt idx="15">
                  <c:v>63.4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6"/>
                <c:pt idx="0">
                  <c:v>История.Обществознание</c:v>
                </c:pt>
                <c:pt idx="1">
                  <c:v>Русский язык.Литература</c:v>
                </c:pt>
                <c:pt idx="2">
                  <c:v>Биология.Химия</c:v>
                </c:pt>
                <c:pt idx="3">
                  <c:v>География.Экология</c:v>
                </c:pt>
                <c:pt idx="4">
                  <c:v>Математика.Информатика</c:v>
                </c:pt>
                <c:pt idx="5">
                  <c:v>Математика.Иностранный язык </c:v>
                </c:pt>
                <c:pt idx="6">
                  <c:v>Физика.Математика</c:v>
                </c:pt>
                <c:pt idx="7">
                  <c:v>Информатика.Иностранный язык</c:v>
                </c:pt>
                <c:pt idx="8">
                  <c:v>Технология.Информатика</c:v>
                </c:pt>
                <c:pt idx="9">
                  <c:v>Иностранные (английский.китайский) языки </c:v>
                </c:pt>
                <c:pt idx="10">
                  <c:v>Иностранные (английский.немецкий) языки </c:v>
                </c:pt>
                <c:pt idx="11">
                  <c:v>Иностранные (немецкий.английский) языки </c:v>
                </c:pt>
                <c:pt idx="12">
                  <c:v>Иностранные (французский.английский) языки </c:v>
                </c:pt>
                <c:pt idx="13">
                  <c:v>Иностранные (английский.французский) языки </c:v>
                </c:pt>
                <c:pt idx="14">
                  <c:v>Дошкольное образование.Начальное образование</c:v>
                </c:pt>
                <c:pt idx="15">
                  <c:v>Начальное образование.Информатика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77.099999999999994</c:v>
                </c:pt>
                <c:pt idx="1">
                  <c:v>79.7</c:v>
                </c:pt>
                <c:pt idx="2">
                  <c:v>67.2</c:v>
                </c:pt>
                <c:pt idx="3">
                  <c:v>66.099999999999994</c:v>
                </c:pt>
                <c:pt idx="4">
                  <c:v>71</c:v>
                </c:pt>
                <c:pt idx="5">
                  <c:v>69.3</c:v>
                </c:pt>
                <c:pt idx="6">
                  <c:v>65.5</c:v>
                </c:pt>
                <c:pt idx="8">
                  <c:v>57</c:v>
                </c:pt>
                <c:pt idx="9">
                  <c:v>88.7</c:v>
                </c:pt>
                <c:pt idx="10">
                  <c:v>84.2</c:v>
                </c:pt>
                <c:pt idx="11">
                  <c:v>78.2</c:v>
                </c:pt>
                <c:pt idx="12">
                  <c:v>77.599999999999994</c:v>
                </c:pt>
                <c:pt idx="13">
                  <c:v>85</c:v>
                </c:pt>
                <c:pt idx="14">
                  <c:v>63.9</c:v>
                </c:pt>
                <c:pt idx="15">
                  <c:v>65.099999999999994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020784"/>
        <c:axId val="243020392"/>
      </c:barChart>
      <c:catAx>
        <c:axId val="243020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243020392"/>
        <c:crosses val="autoZero"/>
        <c:auto val="1"/>
        <c:lblAlgn val="ctr"/>
        <c:lblOffset val="100"/>
        <c:noMultiLvlLbl val="0"/>
      </c:catAx>
      <c:valAx>
        <c:axId val="243020392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430207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74055017404995982"/>
          <c:w val="0.34041779910633235"/>
          <c:h val="0.25944980244315452"/>
        </c:manualLayout>
      </c:layout>
      <c:overlay val="1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'[Диаграмма в Microsoft PowerPoint]Лист4'!$D$5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PowerPoint]Лист4'!$C$6:$C$16</c:f>
              <c:strCache>
                <c:ptCount val="11"/>
                <c:pt idx="0">
                  <c:v>Педагогическое образование (с двумя профилями подготовки)</c:v>
                </c:pt>
                <c:pt idx="1">
                  <c:v>Педагогическое образование</c:v>
                </c:pt>
                <c:pt idx="2">
                  <c:v>Психолого-педагогическое образование</c:v>
                </c:pt>
                <c:pt idx="3">
                  <c:v>Профессиональное обучение</c:v>
                </c:pt>
                <c:pt idx="4">
                  <c:v>Специальное (дефектологическое) образование</c:v>
                </c:pt>
                <c:pt idx="5">
                  <c:v>Социальная работа</c:v>
                </c:pt>
                <c:pt idx="6">
                  <c:v>Биология</c:v>
                </c:pt>
                <c:pt idx="7">
                  <c:v>Теология</c:v>
                </c:pt>
                <c:pt idx="8">
                  <c:v>Перевод и переводоведение</c:v>
                </c:pt>
                <c:pt idx="9">
                  <c:v>Юриспруденция</c:v>
                </c:pt>
                <c:pt idx="10">
                  <c:v>Журналистика</c:v>
                </c:pt>
              </c:strCache>
            </c:strRef>
          </c:cat>
          <c:val>
            <c:numRef>
              <c:f>'[Диаграмма в Microsoft PowerPoint]Лист4'!$D$6:$D$16</c:f>
              <c:numCache>
                <c:formatCode>General</c:formatCode>
                <c:ptCount val="11"/>
                <c:pt idx="0">
                  <c:v>325</c:v>
                </c:pt>
                <c:pt idx="1">
                  <c:v>20</c:v>
                </c:pt>
                <c:pt idx="2">
                  <c:v>35</c:v>
                </c:pt>
                <c:pt idx="3">
                  <c:v>20</c:v>
                </c:pt>
                <c:pt idx="4">
                  <c:v>20</c:v>
                </c:pt>
                <c:pt idx="5">
                  <c:v>12</c:v>
                </c:pt>
                <c:pt idx="6">
                  <c:v>21</c:v>
                </c:pt>
                <c:pt idx="7">
                  <c:v>17</c:v>
                </c:pt>
                <c:pt idx="8">
                  <c:v>11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PowerPoint]Лист4'!$E$5</c:f>
              <c:strCache>
                <c:ptCount val="1"/>
                <c:pt idx="0">
                  <c:v>ВНЕБЮДЖЕТ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PowerPoint]Лист4'!$C$6:$C$16</c:f>
              <c:strCache>
                <c:ptCount val="11"/>
                <c:pt idx="0">
                  <c:v>Педагогическое образование (с двумя профилями подготовки)</c:v>
                </c:pt>
                <c:pt idx="1">
                  <c:v>Педагогическое образование</c:v>
                </c:pt>
                <c:pt idx="2">
                  <c:v>Психолого-педагогическое образование</c:v>
                </c:pt>
                <c:pt idx="3">
                  <c:v>Профессиональное обучение</c:v>
                </c:pt>
                <c:pt idx="4">
                  <c:v>Специальное (дефектологическое) образование</c:v>
                </c:pt>
                <c:pt idx="5">
                  <c:v>Социальная работа</c:v>
                </c:pt>
                <c:pt idx="6">
                  <c:v>Биология</c:v>
                </c:pt>
                <c:pt idx="7">
                  <c:v>Теология</c:v>
                </c:pt>
                <c:pt idx="8">
                  <c:v>Перевод и переводоведение</c:v>
                </c:pt>
                <c:pt idx="9">
                  <c:v>Юриспруденция</c:v>
                </c:pt>
                <c:pt idx="10">
                  <c:v>Журналистика</c:v>
                </c:pt>
              </c:strCache>
            </c:strRef>
          </c:cat>
          <c:val>
            <c:numRef>
              <c:f>'[Диаграмма в Microsoft PowerPoint]Лист4'!$E$6:$E$16</c:f>
              <c:numCache>
                <c:formatCode>General</c:formatCode>
                <c:ptCount val="11"/>
                <c:pt idx="0">
                  <c:v>197</c:v>
                </c:pt>
                <c:pt idx="1">
                  <c:v>5</c:v>
                </c:pt>
                <c:pt idx="2">
                  <c:v>2</c:v>
                </c:pt>
                <c:pt idx="3">
                  <c:v>27</c:v>
                </c:pt>
                <c:pt idx="4">
                  <c:v>7</c:v>
                </c:pt>
                <c:pt idx="5">
                  <c:v>7</c:v>
                </c:pt>
                <c:pt idx="6">
                  <c:v>9</c:v>
                </c:pt>
                <c:pt idx="7">
                  <c:v>0</c:v>
                </c:pt>
                <c:pt idx="8">
                  <c:v>15</c:v>
                </c:pt>
                <c:pt idx="9">
                  <c:v>16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PowerPoint]Лист4'!$F$5</c:f>
              <c:strCache>
                <c:ptCount val="1"/>
                <c:pt idx="0">
                  <c:v>Средний балл ЕГЭ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PowerPoint]Лист4'!$C$6:$C$16</c:f>
              <c:strCache>
                <c:ptCount val="11"/>
                <c:pt idx="0">
                  <c:v>Педагогическое образование (с двумя профилями подготовки)</c:v>
                </c:pt>
                <c:pt idx="1">
                  <c:v>Педагогическое образование</c:v>
                </c:pt>
                <c:pt idx="2">
                  <c:v>Психолого-педагогическое образование</c:v>
                </c:pt>
                <c:pt idx="3">
                  <c:v>Профессиональное обучение</c:v>
                </c:pt>
                <c:pt idx="4">
                  <c:v>Специальное (дефектологическое) образование</c:v>
                </c:pt>
                <c:pt idx="5">
                  <c:v>Социальная работа</c:v>
                </c:pt>
                <c:pt idx="6">
                  <c:v>Биология</c:v>
                </c:pt>
                <c:pt idx="7">
                  <c:v>Теология</c:v>
                </c:pt>
                <c:pt idx="8">
                  <c:v>Перевод и переводоведение</c:v>
                </c:pt>
                <c:pt idx="9">
                  <c:v>Юриспруденция</c:v>
                </c:pt>
                <c:pt idx="10">
                  <c:v>Журналистика</c:v>
                </c:pt>
              </c:strCache>
            </c:strRef>
          </c:cat>
          <c:val>
            <c:numRef>
              <c:f>'[Диаграмма в Microsoft PowerPoint]Лист4'!$F$6:$F$16</c:f>
              <c:numCache>
                <c:formatCode>General</c:formatCode>
                <c:ptCount val="11"/>
                <c:pt idx="0">
                  <c:v>62.6</c:v>
                </c:pt>
                <c:pt idx="1">
                  <c:v>57</c:v>
                </c:pt>
                <c:pt idx="2">
                  <c:v>53</c:v>
                </c:pt>
                <c:pt idx="3">
                  <c:v>50.2</c:v>
                </c:pt>
                <c:pt idx="4">
                  <c:v>48.9</c:v>
                </c:pt>
                <c:pt idx="5">
                  <c:v>59.2</c:v>
                </c:pt>
                <c:pt idx="8">
                  <c:v>66</c:v>
                </c:pt>
                <c:pt idx="9">
                  <c:v>58.4</c:v>
                </c:pt>
                <c:pt idx="10">
                  <c:v>63.7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731456"/>
        <c:axId val="244417680"/>
      </c:barChart>
      <c:catAx>
        <c:axId val="9973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417680"/>
        <c:crosses val="autoZero"/>
        <c:auto val="1"/>
        <c:lblAlgn val="ctr"/>
        <c:lblOffset val="100"/>
        <c:noMultiLvlLbl val="0"/>
      </c:catAx>
      <c:valAx>
        <c:axId val="2444176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973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9653" y="1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1BFAB-6C03-4CCD-A292-4C0406107A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646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6662"/>
            <a:ext cx="542290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9653" y="9431600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0FDE1-BC04-4A0A-84CF-0EBDF7DDD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0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0FDE1-BC04-4A0A-84CF-0EBDF7DDD67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9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0FDE1-BC04-4A0A-84CF-0EBDF7DDD67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8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94A8-A5EC-4AA5-A7A9-89040EFFEA45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7BB7-D42E-4DD7-97C7-7E95FC4C4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0" y="-603250"/>
            <a:ext cx="9906000" cy="1655763"/>
          </a:xfrm>
          <a:prstGeom prst="rect">
            <a:avLst/>
          </a:prstGeom>
          <a:gradFill rotWithShape="1">
            <a:gsLst>
              <a:gs pos="0">
                <a:srgbClr val="A4CBF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0" y="4724400"/>
            <a:ext cx="9906000" cy="213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4C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6" name="Picture 32" descr="forfon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3479800"/>
            <a:ext cx="1155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01_world"/>
          <p:cNvPicPr>
            <a:picLocks noChangeAspect="1" noChangeArrowheads="1"/>
          </p:cNvPicPr>
          <p:nvPr/>
        </p:nvPicPr>
        <p:blipFill>
          <a:blip r:embed="rId3"/>
          <a:srcRect b="27940"/>
          <a:stretch>
            <a:fillRect/>
          </a:stretch>
        </p:blipFill>
        <p:spPr bwMode="auto">
          <a:xfrm>
            <a:off x="-303213" y="1773238"/>
            <a:ext cx="10566401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-2608263" y="2852738"/>
            <a:ext cx="5416551" cy="36036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-2608263" y="3213100"/>
            <a:ext cx="5416551" cy="358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-2608263" y="2492375"/>
            <a:ext cx="5416551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-519113" y="1628775"/>
            <a:ext cx="2592388" cy="2592388"/>
          </a:xfrm>
          <a:prstGeom prst="ellipse">
            <a:avLst/>
          </a:prstGeom>
          <a:solidFill>
            <a:schemeClr val="bg1"/>
          </a:solidFill>
          <a:ln w="76200">
            <a:solidFill>
              <a:srgbClr val="08148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4" name="Picture 6" descr="original_metal_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6703" y="2096432"/>
            <a:ext cx="1861183" cy="168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19"/>
          <p:cNvSpPr>
            <a:spLocks noChangeShapeType="1"/>
          </p:cNvSpPr>
          <p:nvPr/>
        </p:nvSpPr>
        <p:spPr bwMode="auto">
          <a:xfrm flipH="1">
            <a:off x="0" y="4797425"/>
            <a:ext cx="9906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 flipH="1">
            <a:off x="-19050" y="5734050"/>
            <a:ext cx="992505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" name="Text Box 2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2792413" y="5876925"/>
            <a:ext cx="4321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Приступить к просмотру</a:t>
            </a:r>
          </a:p>
        </p:txBody>
      </p:sp>
      <p:sp>
        <p:nvSpPr>
          <p:cNvPr id="60" name="Text Box 26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2792413" y="6308725"/>
            <a:ext cx="4321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выход</a:t>
            </a:r>
          </a:p>
        </p:txBody>
      </p:sp>
      <p:pic>
        <p:nvPicPr>
          <p:cNvPr id="61" name="Picture 4" descr="Эмблема УлГП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7355" y="2133600"/>
            <a:ext cx="1613933" cy="165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3944938" y="2565400"/>
            <a:ext cx="4525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0A4F6"/>
                </a:solidFill>
              </a:rPr>
              <a:t>УЛЬЯНОВСКИЙ ГОСУДАРСТВЕННЫЙ </a:t>
            </a:r>
          </a:p>
          <a:p>
            <a:r>
              <a:rPr lang="ru-RU" b="1" dirty="0">
                <a:solidFill>
                  <a:srgbClr val="60A4F6"/>
                </a:solidFill>
              </a:rPr>
              <a:t>ПЕДАГОГИЧЕСКИЙ УНИВЕРСИТЕТ </a:t>
            </a:r>
          </a:p>
          <a:p>
            <a:r>
              <a:rPr lang="ru-RU" b="1" dirty="0">
                <a:solidFill>
                  <a:srgbClr val="60A4F6"/>
                </a:solidFill>
              </a:rPr>
              <a:t>ИМЕНИ И.Н. УЛЬЯНОВА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30239" y="-66883"/>
            <a:ext cx="61875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Отчет по приемной </a:t>
            </a:r>
            <a:endParaRPr lang="ru-RU" sz="5400" b="1" dirty="0">
              <a:solidFill>
                <a:srgbClr val="0070C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кампании </a:t>
            </a:r>
            <a:r>
              <a:rPr lang="ru-RU" sz="5400" b="1" dirty="0" smtClean="0">
                <a:solidFill>
                  <a:srgbClr val="0070C0"/>
                </a:solidFill>
              </a:rPr>
              <a:t>2019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6 -0.00093 L 0.56953 -0.000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976 -0.00116 L 0.56953 -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976 -0.00254 L 0.56953 -0.002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9" grpId="0"/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16632"/>
            <a:ext cx="7772400" cy="79208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ОБЩИЕ СТАТИСТИЧЕСКИЕ ДАННЫЕ ПО КОНКУРСНОЙ СИТУАЦИИ </a:t>
            </a:r>
          </a:p>
          <a:p>
            <a:pPr algn="ctr"/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ОЧНОЙ ФОРМЕ ОБУЧЕНИЯ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79618"/>
              </p:ext>
            </p:extLst>
          </p:nvPr>
        </p:nvGraphicFramePr>
        <p:xfrm>
          <a:off x="287524" y="692696"/>
          <a:ext cx="8568952" cy="6121450"/>
        </p:xfrm>
        <a:graphic>
          <a:graphicData uri="http://schemas.openxmlformats.org/drawingml/2006/table">
            <a:tbl>
              <a:tblPr/>
              <a:tblGrid>
                <a:gridCol w="2663922"/>
                <a:gridCol w="560107"/>
                <a:gridCol w="710379"/>
                <a:gridCol w="712087"/>
                <a:gridCol w="601091"/>
                <a:gridCol w="512293"/>
                <a:gridCol w="457650"/>
                <a:gridCol w="607921"/>
                <a:gridCol w="601091"/>
                <a:gridCol w="512293"/>
                <a:gridCol w="630118"/>
              </a:tblGrid>
              <a:tr h="17550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ОБРАЗОВАТЕЛЬНЫЕ ПРОГРАММЫ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БЮДЖЕТ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ПЛАН ПРИЕМА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ЗАЯВЛЕНИЙ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КОНКУРС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СРЕДНИЙ БАЛЛ ЕГЭ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328">
                <a:tc gridSpan="11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44.03.05. Педагогическое образование (с двумя профилями подготовки)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Биология.Химия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60,7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45,3-83,0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45,7-72,7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География.Экология</a:t>
                      </a:r>
                      <a:endParaRPr lang="ru-RU" sz="1000" b="1" i="0" u="none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59,7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39,7-88,0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40,3-87,3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Дошкольное образование.</a:t>
                      </a:r>
                      <a:b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Начальное образование 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59,7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38,7-87,7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38,3-83,0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Иностранные (английский) язык.</a:t>
                      </a:r>
                      <a:b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Иностранные (китайский) язык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72,5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48,0-95,3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45,7-73,7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Иностранные (английский) язык.</a:t>
                      </a:r>
                      <a:b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Иностранные (немецкий) язык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48,0-95,3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45,7-81,0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Иностранные (английский) язык.</a:t>
                      </a:r>
                      <a:b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Иностранные (французский) язык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37,4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72,5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48,0-95,3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73,1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45,7-82,7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Иностранные (немецкий) язык.</a:t>
                      </a:r>
                      <a:b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Иностранные (английский) язык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48,0-95,3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45,7-82,7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Иностранные (французский) язык.</a:t>
                      </a:r>
                      <a:b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Иностранные (английский) язык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72,1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48,0-95,3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45,7-84,0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Информатика.Иностранный язык 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61,8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39,7-84,0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История.Обществознание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41,0-96,7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64,6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41,7-92,7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Математика.Иностранный язык 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62,4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39,7-88,0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65,9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45,0-90,7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Математика.Информатика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61,6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39,7-88,0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61,9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38,3-86,3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Начальное образование.Информатика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59,7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38,7-87,7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38,3-87,3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язык.Литература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45,7-93,7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68,6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49,3-96,0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Технология.Информатика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59,7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38,7-83,7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57,4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38,3-81,3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Физика.Математика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61,7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39,7-88,0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38,3-82,7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Физическая культура.</a:t>
                      </a:r>
                      <a:b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Безопасность жизнедеятельности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5317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3957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38,7-96,7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65,2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38,3-96,0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33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805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149080"/>
            <a:ext cx="7772400" cy="500066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ИТОГИ ЗАЧИСЛЕНИЯ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(бюджет)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67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3501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-27586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ЗАЧИСЛЕННЫХ НА ОЧНУЮ ФОРМУ ОБУЧЕНИЯ,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2019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491316"/>
              </p:ext>
            </p:extLst>
          </p:nvPr>
        </p:nvGraphicFramePr>
        <p:xfrm>
          <a:off x="323528" y="815608"/>
          <a:ext cx="8568951" cy="6050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6253"/>
                <a:gridCol w="1020728"/>
                <a:gridCol w="1297675"/>
                <a:gridCol w="1140461"/>
                <a:gridCol w="1523834"/>
              </a:tblGrid>
              <a:tr h="40342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ln>
                            <a:noFill/>
                          </a:ln>
                          <a:effectLst/>
                        </a:rPr>
                        <a:t>НАПРАВЛЕНИЯ ПОДГОТОВКИ (СПЕЦИАЛЬНОСТИ)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Бакалавриат</a:t>
                      </a:r>
                      <a:b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</a:br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/Специалитет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Магистратура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9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БЮДЖЕТНЫЕ МЕСТА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в том числе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БЮДЖЕТНЫЕ МЕСТА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Особая квота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Целевая квота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Биология 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Социальная работа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2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Педагогическое образование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114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2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ln>
                            <a:noFill/>
                          </a:ln>
                          <a:effectLst/>
                        </a:rPr>
                        <a:t>Психолого-педагогическое образование 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2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Специальное (дефектологическое) образование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2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Профессиональное обучение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2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Педагогическое образование</a:t>
                      </a:r>
                      <a:b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</a:br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(с двумя профилями подготовки)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2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Перевод и переводоведение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Теология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481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lang="ru-RU" sz="1600" b="1" i="0" u="none" strike="noStrike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ln>
                            <a:noFill/>
                          </a:ln>
                          <a:effectLst/>
                        </a:rPr>
                        <a:t>51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lang="ru-RU" sz="1600" b="1" i="0" u="none" strike="noStrike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" marR="1918" marT="191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857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73017"/>
            <a:ext cx="9143999" cy="3284984"/>
          </a:xfrm>
          <a:prstGeom prst="rect">
            <a:avLst/>
          </a:prstGeom>
        </p:spPr>
      </p:pic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0"/>
            <a:ext cx="9143999" cy="2996952"/>
          </a:xfrm>
          <a:prstGeom prst="rect">
            <a:avLst/>
          </a:prstGeom>
          <a:gradFill rotWithShape="1">
            <a:gsLst>
              <a:gs pos="0">
                <a:srgbClr val="A4CBF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09295975"/>
              </p:ext>
            </p:extLst>
          </p:nvPr>
        </p:nvGraphicFramePr>
        <p:xfrm>
          <a:off x="153742" y="-243408"/>
          <a:ext cx="8836516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60" y="0"/>
            <a:ext cx="8401080" cy="90872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ПРОХОДНЫЕ БАЛЛЫ НА ОЧНОЙ ФОРМЕ ОБУЧЕНИЯ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(ОСНОВНЫЕ БЮДЖЕТНЫЕ МЕСТА) 2017-2018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7072"/>
            <a:ext cx="9144000" cy="2780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90"/>
            <a:ext cx="9144001" cy="3214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1762"/>
            <a:ext cx="8229600" cy="7254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ПРОХОДНЫЕ БАЛЛЫ НА ОЧНОЙ ФОРМЕ ОБУЧЕНИЯ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Педагогическое образование (с двумя профилями подготовки) 2017-2018 год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39749525"/>
              </p:ext>
            </p:extLst>
          </p:nvPr>
        </p:nvGraphicFramePr>
        <p:xfrm>
          <a:off x="107504" y="857232"/>
          <a:ext cx="8932600" cy="590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0" y="3789041"/>
            <a:ext cx="9145420" cy="30948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328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1762"/>
            <a:ext cx="8229600" cy="7254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СРЕДНИЙ БАЛЛ ЕГЭ НА ОЧНОЙ ФОРМЕ ОБУЧЕНИЯ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53377168"/>
              </p:ext>
            </p:extLst>
          </p:nvPr>
        </p:nvGraphicFramePr>
        <p:xfrm>
          <a:off x="179512" y="692696"/>
          <a:ext cx="89644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89041"/>
            <a:ext cx="9144001" cy="3068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1" cy="328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99392"/>
            <a:ext cx="8229600" cy="72547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СРЕДНИЙ БАЛЛ ЕГЭ НА ОЧНОЙ ФОРМЕ ОБУЧЕНИЯ</a:t>
            </a:r>
            <a:b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Педагогическое образование (с двумя профилями подготовки)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2431244"/>
              </p:ext>
            </p:extLst>
          </p:nvPr>
        </p:nvGraphicFramePr>
        <p:xfrm>
          <a:off x="107504" y="548680"/>
          <a:ext cx="9036496" cy="597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52932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805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149080"/>
            <a:ext cx="7772400" cy="500066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ИТОГИ ЗАЧИСЛЕНИЯ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(внебюджет)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61048"/>
            <a:ext cx="9143999" cy="3013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3140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547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СООТНОШЕНИЕ ЗАЧИСЛЕННЫХ ПО ДОГОВОРАМ С ОПЛАТОЙ СТОИМОСТИ ПО ОТНОШЕНИЮ К БЮДЖЕТНЫМ МЕСТАМ, СРЕДНИЙ БАЛЛ ЕГЭ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83227"/>
              </p:ext>
            </p:extLst>
          </p:nvPr>
        </p:nvGraphicFramePr>
        <p:xfrm>
          <a:off x="121136" y="1214754"/>
          <a:ext cx="9000958" cy="545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805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340768"/>
            <a:ext cx="7772400" cy="500066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СООТНОШЕНИЕ ЗАЧИСЛЕННЫХ АБИТУРИЕНТОВ ПО ГРАЖДАНСТВУ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267936"/>
              </p:ext>
            </p:extLst>
          </p:nvPr>
        </p:nvGraphicFramePr>
        <p:xfrm>
          <a:off x="107504" y="1412776"/>
          <a:ext cx="8650733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05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100000">
              <a:srgbClr val="A4C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" y="3140969"/>
            <a:ext cx="9128752" cy="3717032"/>
          </a:xfrm>
          <a:prstGeom prst="rect">
            <a:avLst/>
          </a:prstGeom>
        </p:spPr>
      </p:pic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-18377"/>
            <a:ext cx="9144000" cy="3501008"/>
          </a:xfrm>
          <a:prstGeom prst="rect">
            <a:avLst/>
          </a:prstGeom>
          <a:gradFill rotWithShape="1">
            <a:gsLst>
              <a:gs pos="0">
                <a:srgbClr val="A4CBF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412" y="2386880"/>
            <a:ext cx="7988424" cy="150817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приема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805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933056"/>
            <a:ext cx="7772400" cy="394264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ОБЩЕЕ КОЛИЧЕСТВО ЗАЧИСЛЕННЫХ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СРЕДНИЙ БАЛЛ ЕГЭ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805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946504"/>
            <a:ext cx="7772400" cy="394264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56701"/>
              </p:ext>
            </p:extLst>
          </p:nvPr>
        </p:nvGraphicFramePr>
        <p:xfrm>
          <a:off x="251520" y="332656"/>
          <a:ext cx="8640960" cy="6120685"/>
        </p:xfrm>
        <a:graphic>
          <a:graphicData uri="http://schemas.openxmlformats.org/drawingml/2006/table">
            <a:tbl>
              <a:tblPr/>
              <a:tblGrid>
                <a:gridCol w="2693789"/>
                <a:gridCol w="1172477"/>
                <a:gridCol w="1172477"/>
                <a:gridCol w="781247"/>
                <a:gridCol w="1144618"/>
                <a:gridCol w="843020"/>
                <a:gridCol w="833332"/>
              </a:tblGrid>
              <a:tr h="59756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ПОДГОТОВКИ (СПЕЦИАЛЬНОСТИ)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Бакалавриат</a:t>
                      </a:r>
                      <a:br>
                        <a:rPr lang="ru-RU" sz="1200" b="1" i="0" u="none" strike="noStrike" baseline="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1" i="0" u="none" strike="noStrike" baseline="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1200" b="1" i="0" u="none" strike="noStrike" baseline="0" dirty="0" err="1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Специалитет</a:t>
                      </a:r>
                      <a:endParaRPr lang="ru-RU" sz="1200" b="1" i="0" u="none" strike="noStrike" baseline="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Магистратура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БЮДЖЕТНЫЕ МЕСТА</a:t>
                      </a:r>
                    </a:p>
                  </a:txBody>
                  <a:tcPr marL="2569" marR="2569" marT="256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ВНЕБЮДЖЕТНЫЕ МЕСТА</a:t>
                      </a:r>
                    </a:p>
                  </a:txBody>
                  <a:tcPr marL="2569" marR="2569" marT="256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БЮДЖЕТНЫЕ МЕСТА</a:t>
                      </a:r>
                    </a:p>
                  </a:txBody>
                  <a:tcPr marL="2569" marR="2569" marT="256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ВНЕБЮДЖЕТНЫЕ МЕСТА</a:t>
                      </a:r>
                    </a:p>
                  </a:txBody>
                  <a:tcPr marL="2569" marR="2569" marT="256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Биология 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Социальная работа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Юриспруденция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Журналистика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Педагогическое образование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Психолого-педагогическое образование 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Специальное (дефектологическое) образование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Профессиональное обучение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Педагогическое образование</a:t>
                      </a:r>
                      <a:b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(с двумя профилями подготовки)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Перевод и переводоведение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Теология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baseline="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2569" marR="2569" marT="25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1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805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7772400" cy="500066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Средний балл ЕГЭ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148249"/>
              </p:ext>
            </p:extLst>
          </p:nvPr>
        </p:nvGraphicFramePr>
        <p:xfrm>
          <a:off x="323528" y="1052736"/>
          <a:ext cx="85689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98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805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149080"/>
            <a:ext cx="7772400" cy="500066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КАЧЕСТВЕННЫЕ ПОКАЗАТЕЛИ ЗАЧИСЛЕНИЯ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61048"/>
            <a:ext cx="9143999" cy="3013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3999" cy="3140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1762"/>
            <a:ext cx="8229600" cy="72547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ПОСТУПЛЕНИЕ ПО РЕГИОНАМ РОССИИ ИНОСТРАННЫХ ГОСУДАРСТВ НА ОЧНОЙ ФОРМЕ ОБУЧЕНИЯ (БЮДЖЕТ/ВНЕБЮДЖЕТ) 2018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06508613"/>
              </p:ext>
            </p:extLst>
          </p:nvPr>
        </p:nvGraphicFramePr>
        <p:xfrm>
          <a:off x="1" y="620688"/>
          <a:ext cx="8912597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55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44943"/>
            <a:ext cx="9143999" cy="3013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3140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1762"/>
            <a:ext cx="8229600" cy="72547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Категории зачисленных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2523"/>
              </p:ext>
            </p:extLst>
          </p:nvPr>
        </p:nvGraphicFramePr>
        <p:xfrm>
          <a:off x="179512" y="692696"/>
          <a:ext cx="8712969" cy="4747210"/>
        </p:xfrm>
        <a:graphic>
          <a:graphicData uri="http://schemas.openxmlformats.org/drawingml/2006/table">
            <a:tbl>
              <a:tblPr/>
              <a:tblGrid>
                <a:gridCol w="3915419"/>
                <a:gridCol w="1880716"/>
                <a:gridCol w="1663280"/>
                <a:gridCol w="1253554"/>
              </a:tblGrid>
              <a:tr h="691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Категории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Изменение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100–балльник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Аттестат с отличием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Диплом о среднем профессиональном </a:t>
                      </a:r>
                      <a:b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обучении с отличием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Диплом о высшем образовании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Наличие золотого значка ГТО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звания мастера спорта 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7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7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Победители и призеры олимпиад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Университетские классы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98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805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861048"/>
            <a:ext cx="7772400" cy="500066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100000">
              <a:srgbClr val="A4C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21" y="3174924"/>
            <a:ext cx="9128752" cy="3717032"/>
          </a:xfrm>
          <a:prstGeom prst="rect">
            <a:avLst/>
          </a:prstGeom>
        </p:spPr>
      </p:pic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-12622" y="0"/>
            <a:ext cx="9144000" cy="3501008"/>
          </a:xfrm>
          <a:prstGeom prst="rect">
            <a:avLst/>
          </a:prstGeom>
          <a:gradFill rotWithShape="1">
            <a:gsLst>
              <a:gs pos="0">
                <a:srgbClr val="A4CBF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	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Набор осуществляется:</a:t>
            </a:r>
          </a:p>
          <a:p>
            <a:r>
              <a:rPr lang="ru-RU" sz="2800" dirty="0" smtClean="0"/>
              <a:t>1. По 4 уровням образования:</a:t>
            </a:r>
          </a:p>
          <a:p>
            <a:r>
              <a:rPr lang="ru-RU" sz="2800" dirty="0" smtClean="0"/>
              <a:t>		- бакалавриат</a:t>
            </a:r>
          </a:p>
          <a:p>
            <a:r>
              <a:rPr lang="ru-RU" sz="2800" dirty="0" smtClean="0"/>
              <a:t>		- </a:t>
            </a:r>
            <a:r>
              <a:rPr lang="ru-RU" sz="2800" dirty="0" err="1" smtClean="0"/>
              <a:t>специалитет</a:t>
            </a:r>
            <a:endParaRPr lang="ru-RU" sz="2800" dirty="0" smtClean="0"/>
          </a:p>
          <a:p>
            <a:r>
              <a:rPr lang="ru-RU" sz="2800" dirty="0" smtClean="0"/>
              <a:t>		- магистратура</a:t>
            </a:r>
          </a:p>
          <a:p>
            <a:r>
              <a:rPr lang="ru-RU" sz="2800" dirty="0" smtClean="0"/>
              <a:t>		- кадры высшей квалификации (аспирантура)</a:t>
            </a:r>
          </a:p>
          <a:p>
            <a:endParaRPr lang="ru-RU" sz="2800" dirty="0" smtClean="0"/>
          </a:p>
          <a:p>
            <a:r>
              <a:rPr lang="ru-RU" sz="2800" dirty="0" smtClean="0"/>
              <a:t>2. По </a:t>
            </a:r>
            <a:r>
              <a:rPr lang="ru-RU" sz="2800" dirty="0" smtClean="0"/>
              <a:t>3 </a:t>
            </a:r>
            <a:r>
              <a:rPr lang="ru-RU" sz="2800" dirty="0" smtClean="0"/>
              <a:t>формам обучения: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	- </a:t>
            </a:r>
            <a:r>
              <a:rPr lang="ru-RU" sz="2800" dirty="0" smtClean="0"/>
              <a:t>очная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	- очно-заочная</a:t>
            </a:r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dirty="0" smtClean="0"/>
              <a:t>	- заочная</a:t>
            </a:r>
          </a:p>
          <a:p>
            <a:r>
              <a:rPr lang="ru-RU" sz="2800" dirty="0" smtClean="0"/>
              <a:t>3</a:t>
            </a:r>
            <a:r>
              <a:rPr lang="ru-RU" sz="2800" dirty="0" smtClean="0"/>
              <a:t>. По источникам финансирования: 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	- в рамках контрольных цифр приема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федерального бюджета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	- по договорам с оплатой стоимости обучения</a:t>
            </a:r>
          </a:p>
          <a:p>
            <a:r>
              <a:rPr lang="ru-RU" dirty="0"/>
              <a:t>	</a:t>
            </a:r>
            <a:r>
              <a:rPr lang="ru-RU" dirty="0" smtClean="0"/>
              <a:t>	</a:t>
            </a:r>
          </a:p>
          <a:p>
            <a:r>
              <a:rPr lang="ru-RU" dirty="0"/>
              <a:t>	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7772400" cy="648072"/>
          </a:xfrm>
        </p:spPr>
        <p:txBody>
          <a:bodyPr>
            <a:normAutofit/>
          </a:bodyPr>
          <a:lstStyle/>
          <a:p>
            <a:pPr algn="ctr"/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20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100000">
              <a:srgbClr val="A4C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" y="3140969"/>
            <a:ext cx="9128752" cy="3717032"/>
          </a:xfrm>
          <a:prstGeom prst="rect">
            <a:avLst/>
          </a:prstGeom>
        </p:spPr>
      </p:pic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0"/>
            <a:ext cx="9144000" cy="3501008"/>
          </a:xfrm>
          <a:prstGeom prst="rect">
            <a:avLst/>
          </a:prstGeom>
          <a:gradFill rotWithShape="1">
            <a:gsLst>
              <a:gs pos="0">
                <a:srgbClr val="A4CBF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0"/>
            <a:ext cx="7772400" cy="50006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СРАВНЕНИЕ ПЛАНА ПРИЕМА ОЧНОЙ ФОРМЫ ОБУЧЕНИЯ </a:t>
            </a:r>
          </a:p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(МЕСТА ФИНАНСИРУЕМЫЕ ИЗ ФЕДЕРАЛЬНОГО БЮДЖЕТА)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48860"/>
              </p:ext>
            </p:extLst>
          </p:nvPr>
        </p:nvGraphicFramePr>
        <p:xfrm>
          <a:off x="251520" y="548680"/>
          <a:ext cx="8638609" cy="6158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2210"/>
                <a:gridCol w="1179899"/>
                <a:gridCol w="811182"/>
                <a:gridCol w="737437"/>
                <a:gridCol w="1298761"/>
                <a:gridCol w="609560"/>
                <a:gridCol w="609560"/>
              </a:tblGrid>
              <a:tr h="460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Направление подготовки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Квалификация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План приема</a:t>
                      </a:r>
                      <a:endParaRPr lang="ru-RU" sz="14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Квалификация</a:t>
                      </a:r>
                      <a:endParaRPr lang="ru-RU" sz="14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План приема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2017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  <a:tr h="460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Биология</a:t>
                      </a:r>
                      <a:endParaRPr lang="ru-RU" sz="14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Бакалавр 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Магистр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  <a:tr h="460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Социальная работа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  <a:tr h="460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Педагогическое образование</a:t>
                      </a:r>
                      <a:endParaRPr lang="ru-RU" sz="1400" b="0" i="0" u="none" strike="noStrike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114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  <a:tr h="460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Психолого-педагогическое образование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35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35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  <a:tr h="521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Специальное (дефектологическое) образование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  <a:tr h="460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Профессиональное обучение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  <a:tr h="521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Педагогическое образование </a:t>
                      </a:r>
                      <a:endParaRPr lang="ru-RU" sz="1400" u="none" strike="noStrik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 2 профилями подготовки)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325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384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  <a:tr h="460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Теология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  <a:tr h="460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Музеология и охрана памятников природного и культурного наследия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  <a:tr h="512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Перевод и переводоведение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</a:t>
                      </a:r>
                      <a:endParaRPr lang="ru-RU" sz="140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481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544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165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140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chemeClr val="bg1">
                            <a:alpha val="51000"/>
                          </a:schemeClr>
                        </a:gs>
                        <a:gs pos="100000">
                          <a:srgbClr val="A4C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811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100000">
              <a:srgbClr val="A4C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" y="3180725"/>
            <a:ext cx="9128752" cy="3717032"/>
          </a:xfrm>
          <a:prstGeom prst="rect">
            <a:avLst/>
          </a:prstGeom>
        </p:spPr>
      </p:pic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0"/>
            <a:ext cx="9144000" cy="3501008"/>
          </a:xfrm>
          <a:prstGeom prst="rect">
            <a:avLst/>
          </a:prstGeom>
          <a:gradFill rotWithShape="1">
            <a:gsLst>
              <a:gs pos="0">
                <a:srgbClr val="A4CBF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0"/>
            <a:ext cx="7772400" cy="50006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СООТНОШЕНИЕ КОЛИЧЕСТВА МЕСТ ПО НАПРАВЛЕНИЯМ ПОДГОТОВКИ </a:t>
            </a:r>
          </a:p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(МЕСТА ФИНАНСИРУЕМЫЕ ИЗ ФЕДЕРАЛЬНОГО БЮДЖЕТА), %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135469"/>
              </p:ext>
            </p:extLst>
          </p:nvPr>
        </p:nvGraphicFramePr>
        <p:xfrm>
          <a:off x="179512" y="500066"/>
          <a:ext cx="8784976" cy="616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9547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100000">
              <a:srgbClr val="A4C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" y="3140968"/>
            <a:ext cx="9128752" cy="3717032"/>
          </a:xfrm>
          <a:prstGeom prst="rect">
            <a:avLst/>
          </a:prstGeom>
        </p:spPr>
      </p:pic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-18377"/>
            <a:ext cx="9144000" cy="3501008"/>
          </a:xfrm>
          <a:prstGeom prst="rect">
            <a:avLst/>
          </a:prstGeom>
          <a:gradFill rotWithShape="1">
            <a:gsLst>
              <a:gs pos="0">
                <a:srgbClr val="A4CBFA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412" y="2386880"/>
            <a:ext cx="7988424" cy="150817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Конкурсная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ситуация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набора 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79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88640"/>
            <a:ext cx="7772400" cy="500066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ПОДАННЫХ ЗАЯВЛЕНИЙ НА ОЧНУЮ ФОРМУ ОБУЧЕНИЯ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245474"/>
              </p:ext>
            </p:extLst>
          </p:nvPr>
        </p:nvGraphicFramePr>
        <p:xfrm>
          <a:off x="251521" y="1039570"/>
          <a:ext cx="8537570" cy="498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277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60648"/>
            <a:ext cx="7772400" cy="792088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5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АНКЕТ АБИТУРИЕНТОВ, </a:t>
            </a:r>
          </a:p>
          <a:p>
            <a:pPr algn="ctr"/>
            <a:r>
              <a:rPr lang="ru-RU" sz="5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ПОДАВШИХ ДОКУМЕНТЫ НА ОЧНУЮ ФОРМУ ОБУЧЕНИЯ (бюджет)</a:t>
            </a:r>
            <a:endParaRPr lang="ru-RU" sz="5000" dirty="0">
              <a:solidFill>
                <a:schemeClr val="bg1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501311"/>
              </p:ext>
            </p:extLst>
          </p:nvPr>
        </p:nvGraphicFramePr>
        <p:xfrm>
          <a:off x="1691680" y="2105472"/>
          <a:ext cx="676875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297736"/>
              </p:ext>
            </p:extLst>
          </p:nvPr>
        </p:nvGraphicFramePr>
        <p:xfrm>
          <a:off x="467544" y="1484784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02587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9144002" cy="3933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35010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88640"/>
            <a:ext cx="7772400" cy="79208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ОБЩИЕ СТАТИСТИЧЕСКИЕ ДАННЫЕ ПО КОНКУРСНОЙ СИТУАЦИИ </a:t>
            </a:r>
          </a:p>
          <a:p>
            <a:pPr algn="ctr"/>
            <a:r>
              <a:rPr lang="ru-RU" sz="4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ОЧНОЙ ФОРМЕ ОБУЧЕНИЯ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342311"/>
              </p:ext>
            </p:extLst>
          </p:nvPr>
        </p:nvGraphicFramePr>
        <p:xfrm>
          <a:off x="179512" y="764704"/>
          <a:ext cx="8784974" cy="5850376"/>
        </p:xfrm>
        <a:graphic>
          <a:graphicData uri="http://schemas.openxmlformats.org/drawingml/2006/table">
            <a:tbl>
              <a:tblPr/>
              <a:tblGrid>
                <a:gridCol w="2109696"/>
                <a:gridCol w="667937"/>
                <a:gridCol w="847138"/>
                <a:gridCol w="849175"/>
                <a:gridCol w="716808"/>
                <a:gridCol w="610915"/>
                <a:gridCol w="545751"/>
                <a:gridCol w="610915"/>
                <a:gridCol w="610915"/>
                <a:gridCol w="610915"/>
                <a:gridCol w="604809"/>
              </a:tblGrid>
              <a:tr h="14208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НАПРАВЛЕНИЯ ПОДГОТОВКИ</a:t>
                      </a:r>
                      <a:b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(СПЕЦИАЛЬНОСТИ)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БЮДЖЕТ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ПЛАН ПРИЕМА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ПОДАННЫХ ЗАЯВЛЕНИЙ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КОНКУРС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СРЕДНИЙ БАЛЛ ЕГЭ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83">
                <a:tc gridSpan="11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БАКАЛАВРИАТ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56,6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38,3-83,0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57,8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38,3-88,0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Социальная работа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41,0-96,0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62,4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45,0-90,3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Педагогическое образование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Психолого-педагогическое образование 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38,3-83,0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57,2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38,3-88,0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Специальное (дефектологическое) образование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40,7-81,7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57,8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43,7-88,0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Профессиональное обучение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59,6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38,3-88,0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59,8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38,3-86,3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Педагогическое образование</a:t>
                      </a:r>
                      <a:b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(с двумя профилями подготовки)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5403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3958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64,8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38,7-96,7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65,2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38,3-96,7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Теология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65,2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43,3-96,0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41,7-79,0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Музеология  и охрана объектов культурного и природного наследия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39,0-90,3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7289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5895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83">
                <a:tc gridSpan="11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СПЕЦИАЛИТЕТ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Перевод и переводоведение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48,0-95,3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83">
                <a:tc gridSpan="11"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МАГИСТРАТУРА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Педагогическое образование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Психолого-педагогическое образование 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7831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6064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38,3-96,7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63,5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38,3-96,7</a:t>
                      </a:r>
                    </a:p>
                  </a:txBody>
                  <a:tcPr marL="2146" marR="2146" marT="21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03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3677</TotalTime>
  <Words>924</Words>
  <Application>Microsoft Office PowerPoint</Application>
  <PresentationFormat>Экран (4:3)</PresentationFormat>
  <Paragraphs>980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ПРОХОДНЫЕ БАЛЛЫ НА ОЧНОЙ ФОРМЕ ОБУЧЕНИЯ (ОСНОВНЫЕ БЮДЖЕТНЫЕ МЕСТА) 2017-2018</vt:lpstr>
      <vt:lpstr>ПРОХОДНЫЕ БАЛЛЫ НА ОЧНОЙ ФОРМЕ ОБУЧЕНИЯ  Педагогическое образование (с двумя профилями подготовки) 2017-2018 год</vt:lpstr>
      <vt:lpstr>СРЕДНИЙ БАЛЛ ЕГЭ НА ОЧНОЙ ФОРМЕ ОБУЧЕНИЯ</vt:lpstr>
      <vt:lpstr>СРЕДНИЙ БАЛЛ ЕГЭ НА ОЧНОЙ ФОРМЕ ОБУЧЕНИЯ Педагогическое образование (с двумя профилями подготовки)</vt:lpstr>
      <vt:lpstr>Презентация PowerPoint</vt:lpstr>
      <vt:lpstr>СООТНОШЕНИЕ ЗАЧИСЛЕННЫХ ПО ДОГОВОРАМ С ОПЛАТОЙ СТОИМОСТИ ПО ОТНОШЕНИЮ К БЮДЖЕТНЫМ МЕСТАМ, СРЕДНИЙ БАЛЛ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ПО РЕГИОНАМ РОССИИ ИНОСТРАННЫХ ГОСУДАРСТВ НА ОЧНОЙ ФОРМЕ ОБУЧЕНИЯ (БЮДЖЕТ/ВНЕБЮДЖЕТ) 2018</vt:lpstr>
      <vt:lpstr>Категории зачисленных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ПРИЕМНАЯ КАМПАНИЯ 2012  ФГБОУ ВПО «Ульяновский государственный педагогический университет имени И.Н. Ульянова»</dc:title>
  <dc:creator>пользователь</dc:creator>
  <cp:lastModifiedBy>Алеев Фарид Талгатович</cp:lastModifiedBy>
  <cp:revision>265</cp:revision>
  <cp:lastPrinted>2017-08-29T09:30:53Z</cp:lastPrinted>
  <dcterms:created xsi:type="dcterms:W3CDTF">2012-08-30T05:56:00Z</dcterms:created>
  <dcterms:modified xsi:type="dcterms:W3CDTF">2019-08-29T10:42:28Z</dcterms:modified>
</cp:coreProperties>
</file>