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3" r:id="rId2"/>
    <p:sldId id="354" r:id="rId3"/>
    <p:sldId id="355" r:id="rId4"/>
    <p:sldId id="356" r:id="rId5"/>
    <p:sldId id="357" r:id="rId6"/>
    <p:sldId id="358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E6E"/>
    <a:srgbClr val="EBE8E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/>
    <p:restoredTop sz="96405"/>
  </p:normalViewPr>
  <p:slideViewPr>
    <p:cSldViewPr>
      <p:cViewPr varScale="1">
        <p:scale>
          <a:sx n="112" d="100"/>
          <a:sy n="112" d="100"/>
        </p:scale>
        <p:origin x="2166" y="90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7EBD4-33F1-4E74-8B54-B35302B11334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19B1-5BEF-4995-8F77-0C6296DED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1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58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67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534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878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6118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30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B4D1-FBD8-4AA4-B23C-8EFE851C8439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979A-93BF-4F43-AA18-03AABF65A4C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D62C-4BCB-476B-811A-CDA9557FF61C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DB32C82-AF0E-4597-BF96-9E01B38A2F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</a:blip>
          <a:srcRect l="2077" t="4923" r="23804" b="10344"/>
          <a:stretch/>
        </p:blipFill>
        <p:spPr>
          <a:xfrm>
            <a:off x="1" y="-1"/>
            <a:ext cx="9143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841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5AFA-04C3-4B40-B8BA-8A314D936875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CB5-D77D-4CC2-AA44-4ACCDF271AB6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88A-ABFB-4D49-8DA5-64C752FFEEC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C48-5652-4C22-9A39-00BE99D38380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1113-C27D-488F-AAD5-7FAE46E5F630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F198-8737-4937-92FF-B98AE9F01354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14E0-75F2-442C-BA04-FE3AADCEC786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31AB-4D4D-4914-8217-5CCEE94DEFC9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9C66-5845-490F-81C9-A8887925597E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mailto:shubvg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>
            <a:extLst>
              <a:ext uri="{FF2B5EF4-FFF2-40B4-BE49-F238E27FC236}">
                <a16:creationId xmlns="" xmlns:a16="http://schemas.microsoft.com/office/drawing/2014/main" id="{4836BD4D-E9F7-D544-E68D-DB29EDEC99F3}"/>
              </a:ext>
            </a:extLst>
          </p:cNvPr>
          <p:cNvSpPr/>
          <p:nvPr/>
        </p:nvSpPr>
        <p:spPr>
          <a:xfrm>
            <a:off x="2825656" y="3907298"/>
            <a:ext cx="2834830" cy="1685356"/>
          </a:xfrm>
          <a:prstGeom prst="roundRect">
            <a:avLst>
              <a:gd name="adj" fmla="val 9900"/>
            </a:avLst>
          </a:prstGeom>
          <a:solidFill>
            <a:srgbClr val="EBE8E3"/>
          </a:solidFill>
          <a:ln w="3175">
            <a:solidFill>
              <a:srgbClr val="B79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="" xmlns:a16="http://schemas.microsoft.com/office/drawing/2014/main" id="{DCA90A16-C936-D9A4-4C86-9F686B543290}"/>
              </a:ext>
            </a:extLst>
          </p:cNvPr>
          <p:cNvSpPr/>
          <p:nvPr/>
        </p:nvSpPr>
        <p:spPr>
          <a:xfrm>
            <a:off x="5782065" y="3896106"/>
            <a:ext cx="2953599" cy="2921824"/>
          </a:xfrm>
          <a:prstGeom prst="roundRect">
            <a:avLst>
              <a:gd name="adj" fmla="val 5985"/>
            </a:avLst>
          </a:prstGeom>
          <a:solidFill>
            <a:srgbClr val="EBE8E3"/>
          </a:solidFill>
          <a:ln w="3175">
            <a:solidFill>
              <a:srgbClr val="B79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152CE212-EF93-0EFC-51A5-73DCC21A85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ABFC2A7-584F-12EA-BB6D-4CACA870AF3B}"/>
              </a:ext>
            </a:extLst>
          </p:cNvPr>
          <p:cNvSpPr txBox="1"/>
          <p:nvPr/>
        </p:nvSpPr>
        <p:spPr>
          <a:xfrm>
            <a:off x="1152943" y="2868307"/>
            <a:ext cx="7439898" cy="92328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C2B236F-9804-D7BC-F36B-D209AFE38642}"/>
              </a:ext>
            </a:extLst>
          </p:cNvPr>
          <p:cNvSpPr txBox="1"/>
          <p:nvPr/>
        </p:nvSpPr>
        <p:spPr>
          <a:xfrm>
            <a:off x="929223" y="2531047"/>
            <a:ext cx="7663617" cy="678956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77344" y="2060845"/>
            <a:ext cx="7427101" cy="415458"/>
          </a:xfrm>
          <a:prstGeom prst="rect">
            <a:avLst/>
          </a:prstGeom>
          <a:solidFill>
            <a:srgbClr val="EBE8E3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1050" b="1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Основатели научной школы: </a:t>
            </a:r>
            <a:r>
              <a:rPr lang="ru-RU" sz="105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В.Г. </a:t>
            </a:r>
            <a:r>
              <a:rPr lang="ru-RU" sz="10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педагогических наук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доцент; И.О. </a:t>
            </a:r>
            <a:r>
              <a:rPr lang="ru-RU" sz="105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Петрищев,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кандидат технических наук</a:t>
            </a:r>
            <a:r>
              <a:rPr 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</a:t>
            </a:r>
            <a:endParaRPr lang="ru-RU"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862521" y="4146145"/>
            <a:ext cx="2797970" cy="1200288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 широко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востребованных научных публикаций. </a:t>
            </a:r>
            <a:endParaRPr lang="ru-RU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15 наград за ратную и воинскую доблесть, безупречную и добросовестную службу в ВС РФ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Занесен в «Книгу рекордов науки ФГБОУ ВО «</a:t>
            </a:r>
            <a:r>
              <a:rPr lang="ru-RU" sz="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УлГПУ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им. И.Н. Ульянова»» в феврале 2017 года и феврале 2018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 научным руководством подготовлено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кандидатов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 в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 общей педагогики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5782067" y="4149914"/>
            <a:ext cx="2953599" cy="273301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Петрищев И.О., </a:t>
            </a:r>
            <a:r>
              <a:rPr lang="ru-RU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В.Г. И др. Формирование индивидуальных образовательных траекторий развития основных физических качеств УЧАЩИХСЯ //Теория 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практика физической культуры. 2022. № 6. С. 90-92.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В.Г. И др. </a:t>
            </a:r>
            <a:r>
              <a:rPr lang="ru-RU" sz="78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Всеросссийская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конференция «траектории взаимодействия в развитии ЦИФРОВЫХ НАВЫКОВ» //Поволжский 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педагогический поиск. 2022. № 1 (39). С. 96-99.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В.Г. Педагогические условия применения мобильных технологий в образовательном процессе вуза //Вестник 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педагогических наук. 2022. № 4. С. 163-167.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В.Г. И др. Опытно-экспериментальная работа по формированию инженерной компетенции обучающихся в образовательном пространстве школы //Вектор 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науки Тольяттинского государственного университета. Серия: Педагогика, психология. 2021. № 2 (45). С. 21-28.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В.Г. Формирование семейных ценностей у будущих специалистов по социальной работе в вузе //Азимут 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научных исследований: педагогика и психология. 2021. Т. 10. № 4 (37). С. 118-122.	</a:t>
            </a:r>
          </a:p>
        </p:txBody>
      </p:sp>
      <p:sp>
        <p:nvSpPr>
          <p:cNvPr id="97" name="Google Shape;97;p1"/>
          <p:cNvSpPr txBox="1"/>
          <p:nvPr/>
        </p:nvSpPr>
        <p:spPr>
          <a:xfrm>
            <a:off x="1177346" y="1766079"/>
            <a:ext cx="7427102" cy="261570"/>
          </a:xfrm>
          <a:prstGeom prst="rect">
            <a:avLst/>
          </a:prstGeom>
          <a:solidFill>
            <a:srgbClr val="EBE8E3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Год основания научной школы:</a:t>
            </a:r>
            <a:r>
              <a:rPr lang="ru-RU" sz="105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 </a:t>
            </a:r>
            <a:r>
              <a:rPr lang="ru-RU" sz="105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2021 </a:t>
            </a:r>
            <a:r>
              <a:rPr lang="ru-RU" sz="105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г.</a:t>
            </a:r>
            <a:endParaRPr sz="1050" i="1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6172" y="2562182"/>
            <a:ext cx="6327769" cy="27695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научной школы </a:t>
            </a: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Шубович</a:t>
            </a:r>
            <a:r>
              <a:rPr lang="ru-RU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Валерий Геннадиевич</a:t>
            </a:r>
            <a:endParaRPr sz="12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288328" y="184016"/>
            <a:ext cx="3419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ПРОБЛЕМ ЦИФРОВОЙ ПЕДАГОГИКИ</a:t>
            </a:r>
            <a:endParaRPr lang="ru-RU" sz="14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D965B67-9B49-2032-3F85-D753230B7D4A}"/>
              </a:ext>
            </a:extLst>
          </p:cNvPr>
          <p:cNvSpPr txBox="1"/>
          <p:nvPr/>
        </p:nvSpPr>
        <p:spPr>
          <a:xfrm>
            <a:off x="1233597" y="3250413"/>
            <a:ext cx="7359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2011 года заведующий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кафедрой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доктор педагогических наук, кандидат технических наук,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доцент, кафедры информатики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Ульяновского государственного педагогического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университета имени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И.Н. Ульянова.</a:t>
            </a:r>
          </a:p>
        </p:txBody>
      </p:sp>
      <p:sp>
        <p:nvSpPr>
          <p:cNvPr id="93" name="Google Shape;93;p1"/>
          <p:cNvSpPr txBox="1"/>
          <p:nvPr/>
        </p:nvSpPr>
        <p:spPr>
          <a:xfrm>
            <a:off x="1316172" y="2797433"/>
            <a:ext cx="7043305" cy="36929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кафедры информатики  </a:t>
            </a:r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ФГБОУ </a:t>
            </a:r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«</a:t>
            </a:r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Ульяновский Государственный Педагогический Университет им. И.Н. Ульянова</a:t>
            </a:r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</a:t>
            </a:r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педагогических наук</a:t>
            </a:r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кандидат технических наук, доцент</a:t>
            </a:r>
            <a:endParaRPr lang="ru-RU" sz="9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D61A9EC-D90D-E037-168F-E34E1F4B0FCF}"/>
              </a:ext>
            </a:extLst>
          </p:cNvPr>
          <p:cNvSpPr txBox="1"/>
          <p:nvPr/>
        </p:nvSpPr>
        <p:spPr>
          <a:xfrm>
            <a:off x="1097036" y="972762"/>
            <a:ext cx="54302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ФГБОУ ВО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«Ульяновский Государственный Педагогический Университет им. И.Н. Ульянова»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09064" y="3896107"/>
            <a:ext cx="2529794" cy="2341205"/>
            <a:chOff x="209064" y="3896107"/>
            <a:chExt cx="2529794" cy="2341205"/>
          </a:xfrm>
        </p:grpSpPr>
        <p:sp>
          <p:nvSpPr>
            <p:cNvPr id="4" name="Скругленный прямоугольник 3">
              <a:extLst>
                <a:ext uri="{FF2B5EF4-FFF2-40B4-BE49-F238E27FC236}">
                  <a16:creationId xmlns="" xmlns:a16="http://schemas.microsoft.com/office/drawing/2014/main" id="{4CEAA340-EB15-42F6-FCDA-41F279848A5D}"/>
                </a:ext>
              </a:extLst>
            </p:cNvPr>
            <p:cNvSpPr/>
            <p:nvPr/>
          </p:nvSpPr>
          <p:spPr>
            <a:xfrm>
              <a:off x="209064" y="3899369"/>
              <a:ext cx="2529794" cy="2337943"/>
            </a:xfrm>
            <a:prstGeom prst="roundRect">
              <a:avLst>
                <a:gd name="adj" fmla="val 5985"/>
              </a:avLst>
            </a:prstGeom>
            <a:solidFill>
              <a:srgbClr val="EBE8E3"/>
            </a:solidFill>
            <a:ln w="3175">
              <a:solidFill>
                <a:srgbClr val="B79E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233862" y="4146145"/>
              <a:ext cx="2470220" cy="1938952"/>
            </a:xfrm>
            <a:prstGeom prst="rect">
              <a:avLst/>
            </a:prstGeom>
            <a:solidFill>
              <a:srgbClr val="EBE8E3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Ветеран боевых действий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Ветеран ВС РФ;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Грамота 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Президиума Верховного Совета 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СССР;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Медаль 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Президента Республики Афганистан «Воину-интернационалисту от благодарного афганского народа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»;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Благодарность 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Президента 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РФ;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Грамота 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Заместителя Председателя Правительства – Министра образования и науки Ульяновской 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области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;</a:t>
              </a:r>
              <a:endPara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Грамота 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Министра образования и науки 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РФ;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Нагрудный знак «Почетный </a:t>
              </a:r>
              <a:r>
                <a:rPr lang="ru-RU" sz="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работник воспитания и просвещения Российской </a:t>
              </a:r>
              <a:r>
                <a:rPr lang="ru-RU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Федерации».</a:t>
              </a:r>
              <a:endPara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0DD7E95-DABC-5196-EBF1-E7636F05BB2D}"/>
                </a:ext>
              </a:extLst>
            </p:cNvPr>
            <p:cNvSpPr txBox="1"/>
            <p:nvPr/>
          </p:nvSpPr>
          <p:spPr>
            <a:xfrm>
              <a:off x="218580" y="3896107"/>
              <a:ext cx="2520278" cy="215211"/>
            </a:xfrm>
            <a:prstGeom prst="roundRect">
              <a:avLst>
                <a:gd name="adj" fmla="val 50000"/>
              </a:avLst>
            </a:prstGeom>
            <a:solidFill>
              <a:srgbClr val="B69E6E"/>
            </a:solidFill>
            <a:ln w="3175">
              <a:noFill/>
            </a:ln>
            <a:effectLst/>
          </p:spPr>
          <p:txBody>
            <a:bodyPr wrap="square" lIns="80179" tIns="40089" rIns="0" bIns="40089" anchor="ctr" anchorCtr="0">
              <a:noAutofit/>
            </a:bodyPr>
            <a:lstStyle/>
            <a:p>
              <a:pPr algn="ctr" fontAlgn="b"/>
              <a:r>
                <a:rPr lang="ru-RU" sz="11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Награды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7ECBF71-2703-D879-0ECD-B8FA795EEC04}"/>
              </a:ext>
            </a:extLst>
          </p:cNvPr>
          <p:cNvSpPr txBox="1"/>
          <p:nvPr/>
        </p:nvSpPr>
        <p:spPr>
          <a:xfrm>
            <a:off x="2825659" y="3896107"/>
            <a:ext cx="2834831" cy="215211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4942EA2-F583-E44E-7FAF-2106CE2F384A}"/>
              </a:ext>
            </a:extLst>
          </p:cNvPr>
          <p:cNvSpPr txBox="1"/>
          <p:nvPr/>
        </p:nvSpPr>
        <p:spPr>
          <a:xfrm>
            <a:off x="5782067" y="3896107"/>
            <a:ext cx="2953599" cy="215211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Публикации</a:t>
            </a:r>
            <a:endParaRPr lang="ru-RU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0E15DA1-1E94-B1EC-F658-2A3F89C5DB6C}"/>
              </a:ext>
            </a:extLst>
          </p:cNvPr>
          <p:cNvSpPr txBox="1"/>
          <p:nvPr/>
        </p:nvSpPr>
        <p:spPr>
          <a:xfrm>
            <a:off x="1173117" y="1507799"/>
            <a:ext cx="2534787" cy="208198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ru-R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Предметная область: </a:t>
            </a:r>
            <a:r>
              <a:rPr lang="ru-R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педагогика</a:t>
            </a:r>
            <a:endParaRPr lang="ru-RU" sz="9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104DEDFE-D641-BA24-1B7F-B1A2888B0F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7785D455-ABAA-4494-496B-40CB6502ED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7F46AC8-3F4B-18D8-108D-0EE172C864FA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B457BFF4-1621-7531-80F2-4E191A5F109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2825656" y="5655033"/>
            <a:ext cx="2834834" cy="759758"/>
            <a:chOff x="2825656" y="5187692"/>
            <a:chExt cx="2834834" cy="759758"/>
          </a:xfrm>
        </p:grpSpPr>
        <p:sp>
          <p:nvSpPr>
            <p:cNvPr id="12" name="Скругленный прямоугольник 11">
              <a:extLst>
                <a:ext uri="{FF2B5EF4-FFF2-40B4-BE49-F238E27FC236}">
                  <a16:creationId xmlns="" xmlns:a16="http://schemas.microsoft.com/office/drawing/2014/main" id="{64EEDDD6-8937-FB8D-275B-3BC9538CAA56}"/>
                </a:ext>
              </a:extLst>
            </p:cNvPr>
            <p:cNvSpPr/>
            <p:nvPr/>
          </p:nvSpPr>
          <p:spPr>
            <a:xfrm>
              <a:off x="2825656" y="5187692"/>
              <a:ext cx="2834830" cy="759758"/>
            </a:xfrm>
            <a:prstGeom prst="roundRect">
              <a:avLst>
                <a:gd name="adj" fmla="val 13575"/>
              </a:avLst>
            </a:prstGeom>
            <a:solidFill>
              <a:srgbClr val="EBE8E3"/>
            </a:solidFill>
            <a:ln w="3175">
              <a:solidFill>
                <a:srgbClr val="B79E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Google Shape;95;p1">
              <a:extLst>
                <a:ext uri="{FF2B5EF4-FFF2-40B4-BE49-F238E27FC236}">
                  <a16:creationId xmlns="" xmlns:a16="http://schemas.microsoft.com/office/drawing/2014/main" id="{82485256-7E3B-4A42-1709-462489F00B82}"/>
                </a:ext>
              </a:extLst>
            </p:cNvPr>
            <p:cNvSpPr txBox="1"/>
            <p:nvPr/>
          </p:nvSpPr>
          <p:spPr>
            <a:xfrm>
              <a:off x="2862518" y="5410511"/>
              <a:ext cx="2797969" cy="507791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/>
              <a:r>
                <a:rPr lang="ru-RU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Тел. </a:t>
              </a:r>
              <a:r>
                <a:rPr lang="ru-RU" sz="9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8(917)-610-71-47</a:t>
              </a:r>
              <a:r>
                <a:rPr lang="ru-RU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/>
              </a:r>
              <a:br>
                <a:rPr lang="ru-RU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E-mail: </a:t>
              </a:r>
              <a:r>
                <a:rPr lang="en-US" sz="9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hlinkClick r:id="rId7"/>
                </a:rPr>
                <a:t>shubvg@mail.ru</a:t>
              </a:r>
              <a:endParaRPr lang="ru-RU" sz="9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9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Сайт:</a:t>
              </a:r>
              <a:r>
                <a:rPr lang="ru-RU" sz="9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>
                  <a:solidFill>
                    <a:srgbClr val="B79E6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https://www.ulspu.ru</a:t>
              </a:r>
              <a:r>
                <a:rPr lang="en" sz="900" dirty="0" smtClean="0">
                  <a:solidFill>
                    <a:srgbClr val="B79E6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" sz="900" dirty="0">
                <a:solidFill>
                  <a:srgbClr val="B79E6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F9D13F1B-32C5-ACEF-28F7-84719E72DAB8}"/>
                </a:ext>
              </a:extLst>
            </p:cNvPr>
            <p:cNvSpPr txBox="1"/>
            <p:nvPr/>
          </p:nvSpPr>
          <p:spPr>
            <a:xfrm>
              <a:off x="2825659" y="5187692"/>
              <a:ext cx="2834831" cy="215211"/>
            </a:xfrm>
            <a:prstGeom prst="roundRect">
              <a:avLst>
                <a:gd name="adj" fmla="val 50000"/>
              </a:avLst>
            </a:prstGeom>
            <a:solidFill>
              <a:srgbClr val="B69E6E"/>
            </a:solidFill>
            <a:ln w="3175">
              <a:noFill/>
            </a:ln>
            <a:effectLst/>
          </p:spPr>
          <p:txBody>
            <a:bodyPr wrap="square" lIns="80179" tIns="40089" rIns="0" bIns="40089" anchor="ctr" anchorCtr="0">
              <a:noAutofit/>
            </a:bodyPr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Контактные данные</a:t>
              </a:r>
              <a:endParaRPr lang="ru-RU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5AB2AE81-A669-8070-FDBF-F30A6782E0A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74"/>
          <a:stretch/>
        </p:blipFill>
        <p:spPr>
          <a:xfrm>
            <a:off x="233862" y="2285251"/>
            <a:ext cx="1059874" cy="1066462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" y="993653"/>
            <a:ext cx="1070648" cy="1003876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29529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CECFF551-34A8-FF03-9011-E22FAF3CBD4A}"/>
              </a:ext>
            </a:extLst>
          </p:cNvPr>
          <p:cNvSpPr txBox="1"/>
          <p:nvPr/>
        </p:nvSpPr>
        <p:spPr>
          <a:xfrm>
            <a:off x="4797902" y="3896285"/>
            <a:ext cx="4072103" cy="1481847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E962128-0500-8DD6-DFE9-ECE3022FFE69}"/>
              </a:ext>
            </a:extLst>
          </p:cNvPr>
          <p:cNvSpPr txBox="1"/>
          <p:nvPr/>
        </p:nvSpPr>
        <p:spPr>
          <a:xfrm>
            <a:off x="4820377" y="929417"/>
            <a:ext cx="4047867" cy="2859623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307877" y="969126"/>
            <a:ext cx="4303455" cy="2442985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372890" y="1266754"/>
            <a:ext cx="4165345" cy="218517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научной школы в области общей педагогики включает в себя различные направления и задачи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школа стремится создать новые педагогические технологии и методики, которые помогут повысить качество образования и улучшить педагогическую практику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школа проводит лекции, семинары, практические занятия и мастер-классы для студентов и магистрантов, чтобы передать им знания и опыт в области педагогики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Научная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школа активно участвует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всероссийских исследовательских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проектах и сотрудничает с учеными из различных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городов России,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чтобы получать новые знания и опыт в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 педагогики.</a:t>
            </a:r>
          </a:p>
          <a:p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Научная школа организует научные конференции, симпозиумы и семинары, чтобы обменяться знаниями и опытом в области педагогики, а также чтобы обсудить наиболее актуальные проблемы и вызовы в данной области.</a:t>
            </a:r>
          </a:p>
          <a:p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Ученые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научной школы публикуют свои исследования и научные статьи в рецензируемых журналах и монографиях, чтобы поделиться своими знаниями и опытом с другими учеными и педагогами.</a:t>
            </a:r>
            <a:endParaRPr lang="ru-RU" sz="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4891992" y="1444307"/>
            <a:ext cx="3944131" cy="189278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результатов научных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исследований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важным этапом работы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научной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школы. Полученные данные и результаты исследований используются в реальных педагогических практиках, а также в разработке новых методик и подходов в сфере образования. Представители школы активно взаимодействуют с различными учебными заведениями и организациями, чтобы продвигать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научную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и распространять полученные знания и методики. Внедрение результатов исследований осуществляется в различных образовательных сферах, включая школьное, высшее и дополнительное образование. Н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аучная школа стремится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постоянному развитию и улучшению образовательных практик, что делает нашу деятельность важной и актуальной в современном обществе.</a:t>
            </a:r>
            <a:endParaRPr lang="ru-RU" sz="9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4936469" y="4333257"/>
            <a:ext cx="3761729" cy="553957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МБОО «Лицей №2 г. Буинска РТ»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 цифрового образования детей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IT-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куб» г. Ульяновска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312120" y="961781"/>
            <a:ext cx="4303454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научной школы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44A9207-6EC6-50E9-FBBD-82604E0E1D67}"/>
              </a:ext>
            </a:extLst>
          </p:cNvPr>
          <p:cNvSpPr txBox="1"/>
          <p:nvPr/>
        </p:nvSpPr>
        <p:spPr>
          <a:xfrm>
            <a:off x="4820377" y="920686"/>
            <a:ext cx="4045453" cy="463977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полученных результатов научных исследований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A9D193B-9CDD-3F8E-DB85-09844657A345}"/>
              </a:ext>
            </a:extLst>
          </p:cNvPr>
          <p:cNvSpPr txBox="1"/>
          <p:nvPr/>
        </p:nvSpPr>
        <p:spPr>
          <a:xfrm>
            <a:off x="297035" y="3614091"/>
            <a:ext cx="4303454" cy="757497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D79A098-D169-C730-B476-EE2070F95645}"/>
              </a:ext>
            </a:extLst>
          </p:cNvPr>
          <p:cNvSpPr txBox="1"/>
          <p:nvPr/>
        </p:nvSpPr>
        <p:spPr>
          <a:xfrm>
            <a:off x="297035" y="3480925"/>
            <a:ext cx="4303454" cy="317104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исследований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895DEA7-9B23-43F7-BA4E-F167649288B4}"/>
              </a:ext>
            </a:extLst>
          </p:cNvPr>
          <p:cNvSpPr txBox="1"/>
          <p:nvPr/>
        </p:nvSpPr>
        <p:spPr>
          <a:xfrm>
            <a:off x="373848" y="3765019"/>
            <a:ext cx="10487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248</a:t>
            </a:r>
            <a:endParaRPr lang="ru-RU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EBBE3B5-FFFA-9CFC-FF22-F78A51542714}"/>
              </a:ext>
            </a:extLst>
          </p:cNvPr>
          <p:cNvSpPr txBox="1"/>
          <p:nvPr/>
        </p:nvSpPr>
        <p:spPr>
          <a:xfrm>
            <a:off x="437431" y="4068066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публикаций</a:t>
            </a:r>
            <a:endParaRPr lang="ru-RU" sz="1200" dirty="0"/>
          </a:p>
        </p:txBody>
      </p:sp>
      <p:sp>
        <p:nvSpPr>
          <p:cNvPr id="17" name="Google Shape;108;p2">
            <a:extLst>
              <a:ext uri="{FF2B5EF4-FFF2-40B4-BE49-F238E27FC236}">
                <a16:creationId xmlns="" xmlns:a16="http://schemas.microsoft.com/office/drawing/2014/main" id="{7FEB6E59-CC5E-CA6A-B3DA-868AEA8A6B7B}"/>
              </a:ext>
            </a:extLst>
          </p:cNvPr>
          <p:cNvSpPr txBox="1"/>
          <p:nvPr/>
        </p:nvSpPr>
        <p:spPr>
          <a:xfrm>
            <a:off x="1504301" y="3862951"/>
            <a:ext cx="2817324" cy="40006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том числе более </a:t>
            </a: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248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публикаций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последние 3 года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79511C6E-85F1-26BC-7E69-A4FB4143D5F7}"/>
              </a:ext>
            </a:extLst>
          </p:cNvPr>
          <p:cNvCxnSpPr>
            <a:cxnSpLocks/>
          </p:cNvCxnSpPr>
          <p:nvPr/>
        </p:nvCxnSpPr>
        <p:spPr>
          <a:xfrm>
            <a:off x="1422574" y="3852358"/>
            <a:ext cx="0" cy="428499"/>
          </a:xfrm>
          <a:prstGeom prst="line">
            <a:avLst/>
          </a:prstGeom>
          <a:ln w="19050">
            <a:solidFill>
              <a:srgbClr val="B79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B0F0288-4456-2532-1CDB-035D99E5E3B1}"/>
              </a:ext>
            </a:extLst>
          </p:cNvPr>
          <p:cNvSpPr txBox="1"/>
          <p:nvPr/>
        </p:nvSpPr>
        <p:spPr>
          <a:xfrm>
            <a:off x="4814378" y="3918279"/>
            <a:ext cx="4072103" cy="317104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Партнеры научной школы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12DC638-7EC3-F34B-4A11-1AF2F6E346ED}"/>
              </a:ext>
            </a:extLst>
          </p:cNvPr>
          <p:cNvSpPr txBox="1"/>
          <p:nvPr/>
        </p:nvSpPr>
        <p:spPr>
          <a:xfrm>
            <a:off x="354585" y="3896285"/>
            <a:ext cx="2810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ru-RU" sz="1000" dirty="0"/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BD4D6B3D-13D3-57D2-A26C-FB5EDDA9AC6C}"/>
              </a:ext>
            </a:extLst>
          </p:cNvPr>
          <p:cNvGrpSpPr/>
          <p:nvPr/>
        </p:nvGrpSpPr>
        <p:grpSpPr>
          <a:xfrm>
            <a:off x="297035" y="4461454"/>
            <a:ext cx="4303454" cy="1025768"/>
            <a:chOff x="-1904359" y="-1281537"/>
            <a:chExt cx="4303454" cy="1025768"/>
          </a:xfrm>
        </p:grpSpPr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1DA7332F-CFA1-2D04-C5FE-814B36FA1F1E}"/>
                </a:ext>
              </a:extLst>
            </p:cNvPr>
            <p:cNvSpPr txBox="1"/>
            <p:nvPr/>
          </p:nvSpPr>
          <p:spPr>
            <a:xfrm>
              <a:off x="-1904359" y="-1186685"/>
              <a:ext cx="4303454" cy="930916"/>
            </a:xfrm>
            <a:prstGeom prst="roundRect">
              <a:avLst>
                <a:gd name="adj" fmla="val 7425"/>
              </a:avLst>
            </a:prstGeom>
            <a:solidFill>
              <a:srgbClr val="EBE8E3"/>
            </a:solidFill>
            <a:ln w="3175">
              <a:solidFill>
                <a:srgbClr val="A88C54"/>
              </a:solidFill>
            </a:ln>
            <a:effectLst/>
          </p:spPr>
          <p:txBody>
            <a:bodyPr wrap="square" lIns="80179" tIns="40089" rIns="0" bIns="40089" anchor="ctr" anchorCtr="0">
              <a:noAutofit/>
            </a:bodyPr>
            <a:lstStyle/>
            <a:p>
              <a:pPr algn="ctr" fontAlgn="b"/>
              <a:endParaRPr lang="ru-RU" sz="1782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40773977-D584-7115-E1AA-FB2A305C7DD9}"/>
                </a:ext>
              </a:extLst>
            </p:cNvPr>
            <p:cNvSpPr txBox="1"/>
            <p:nvPr/>
          </p:nvSpPr>
          <p:spPr>
            <a:xfrm>
              <a:off x="-1904359" y="-1281537"/>
              <a:ext cx="4303454" cy="317104"/>
            </a:xfrm>
            <a:prstGeom prst="roundRect">
              <a:avLst>
                <a:gd name="adj" fmla="val 50000"/>
              </a:avLst>
            </a:prstGeom>
            <a:solidFill>
              <a:srgbClr val="B69E6E"/>
            </a:solidFill>
            <a:ln w="3175">
              <a:noFill/>
            </a:ln>
            <a:effectLst/>
          </p:spPr>
          <p:txBody>
            <a:bodyPr wrap="square" lIns="80179" tIns="40089" rIns="0" bIns="40089" anchor="ctr" anchorCtr="0">
              <a:noAutofit/>
            </a:bodyPr>
            <a:lstStyle/>
            <a:p>
              <a:pPr algn="ctr" fontAlgn="b"/>
              <a:r>
                <a:rPr lang="ru-RU" sz="11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Численность участников научной школы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CA232EC6-FBEB-7F79-C516-03788BDE36F2}"/>
                </a:ext>
              </a:extLst>
            </p:cNvPr>
            <p:cNvSpPr txBox="1"/>
            <p:nvPr/>
          </p:nvSpPr>
          <p:spPr>
            <a:xfrm>
              <a:off x="-1802699" y="-919413"/>
              <a:ext cx="7706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">
                <a:spcAft>
                  <a:spcPts val="0"/>
                </a:spcAft>
              </a:pPr>
              <a:r>
                <a:rPr lang="ru-RU" sz="2400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</a:t>
              </a:r>
              <a:endParaRPr lang="ru-RU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89D7D9F1-CA46-3B06-2344-C42B96D35066}"/>
                </a:ext>
              </a:extLst>
            </p:cNvPr>
            <p:cNvSpPr txBox="1"/>
            <p:nvPr/>
          </p:nvSpPr>
          <p:spPr>
            <a:xfrm>
              <a:off x="-1752564" y="-596581"/>
              <a:ext cx="6703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/>
                <a:t>человек</a:t>
              </a:r>
              <a:endParaRPr lang="ru-RU" sz="1200" dirty="0"/>
            </a:p>
          </p:txBody>
        </p:sp>
        <p:sp>
          <p:nvSpPr>
            <p:cNvPr id="30" name="Google Shape;108;p2">
              <a:extLst>
                <a:ext uri="{FF2B5EF4-FFF2-40B4-BE49-F238E27FC236}">
                  <a16:creationId xmlns="" xmlns:a16="http://schemas.microsoft.com/office/drawing/2014/main" id="{2B4A76AF-E38E-27B3-55A4-DAC1471283AC}"/>
                </a:ext>
              </a:extLst>
            </p:cNvPr>
            <p:cNvSpPr txBox="1"/>
            <p:nvPr/>
          </p:nvSpPr>
          <p:spPr>
            <a:xfrm>
              <a:off x="-913700" y="-859761"/>
              <a:ext cx="3250541" cy="369291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в том числе доктора наук – 1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 </a:t>
              </a: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чел., кандидаты наук – 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10 </a:t>
              </a: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чел., аспиранты – 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1 </a:t>
              </a: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чел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.</a:t>
              </a:r>
              <a:endParaRPr lang="ru-RU" sz="9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endParaRPr>
            </a:p>
          </p:txBody>
        </p:sp>
        <p:cxnSp>
          <p:nvCxnSpPr>
            <p:cNvPr id="34" name="Прямая соединительная линия 33">
              <a:extLst>
                <a:ext uri="{FF2B5EF4-FFF2-40B4-BE49-F238E27FC236}">
                  <a16:creationId xmlns="" xmlns:a16="http://schemas.microsoft.com/office/drawing/2014/main" id="{610E3B8E-E918-8A18-6B92-C3929D7B4590}"/>
                </a:ext>
              </a:extLst>
            </p:cNvPr>
            <p:cNvCxnSpPr>
              <a:cxnSpLocks/>
            </p:cNvCxnSpPr>
            <p:nvPr/>
          </p:nvCxnSpPr>
          <p:spPr>
            <a:xfrm>
              <a:off x="-957443" y="-859761"/>
              <a:ext cx="0" cy="494902"/>
            </a:xfrm>
            <a:prstGeom prst="line">
              <a:avLst/>
            </a:prstGeom>
            <a:ln w="19050">
              <a:solidFill>
                <a:srgbClr val="B79E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288328" y="184016"/>
            <a:ext cx="3419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ПРОБЛЕМ ЦИФРОВОЙ ПЕДАГОГИКИ</a:t>
            </a:r>
            <a:endParaRPr lang="ru-RU" sz="14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57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1116637"/>
            <a:ext cx="7058005" cy="2429891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306502" y="3119671"/>
            <a:ext cx="4320480" cy="23848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50" dirty="0"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9" name="Google Shape;109;p2"/>
          <p:cNvSpPr txBox="1"/>
          <p:nvPr/>
        </p:nvSpPr>
        <p:spPr>
          <a:xfrm>
            <a:off x="2395754" y="1542224"/>
            <a:ext cx="5188812" cy="1938952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Петрищев 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Игорь Олегович,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ректор Ульяновского государственного педагогического университета имени И.Н. Ульянова, доцент кафедры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информатики, </a:t>
            </a: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 технических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  <a:endParaRPr lang="en-US" sz="1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525" indent="450215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Входит в состав рабочей группы по экспертно-аналитическому сопровождению инициативы «Цифровая экономика» при АНО «Центр стратегических исследований Ульяновской области», в состав Общественного экспертного совета по развитию информационных технологий при Губернаторе Ульяновской области. Награжден Благодарственным письмом Губернатора Ульяновской области, Почетной грамотой Министерства образования и науки Ульяновской области, Почетной грамотой общероссийского профсоюза образования, Благодарностью Председателя Совета Федерации Федерального собрания Российской Федерации за большой вклад в развитие образования и достигнутые трудовые успехи</a:t>
            </a: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971600" y="1086484"/>
            <a:ext cx="7058005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научной школы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288328" y="184016"/>
            <a:ext cx="3419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ПРОБЛЕМ ЦИФРОВОЙ ПЕДАГОГИКИ</a:t>
            </a:r>
            <a:endParaRPr lang="ru-RU" sz="14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39338"/>
            <a:ext cx="1037522" cy="155628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3717725"/>
            <a:ext cx="7058005" cy="1690150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38" name="Google Shape;109;p2"/>
          <p:cNvSpPr txBox="1"/>
          <p:nvPr/>
        </p:nvSpPr>
        <p:spPr>
          <a:xfrm>
            <a:off x="2395754" y="4067800"/>
            <a:ext cx="5188812" cy="1015622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Шмакова Анна Павловна,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кафедры методик математического и информационно-технологического образования, </a:t>
            </a: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 наук.</a:t>
            </a:r>
          </a:p>
          <a:p>
            <a:pPr marR="9525" indent="450215" algn="just"/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главного редактора научного журнала «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Поволжский педагогический поиск», автор научных  публикаций, победитель научно-исследовательских и государственных грантов, участник Всероссийских научно- практических конференций, образовательных </a:t>
            </a:r>
            <a:r>
              <a:rPr lang="ru-RU" sz="1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интенсивов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896271"/>
            <a:ext cx="1037522" cy="135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6031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945671"/>
            <a:ext cx="7058005" cy="1944205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306502" y="3119671"/>
            <a:ext cx="4320480" cy="23848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50" dirty="0"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9" name="Google Shape;109;p2"/>
          <p:cNvSpPr txBox="1"/>
          <p:nvPr/>
        </p:nvSpPr>
        <p:spPr>
          <a:xfrm>
            <a:off x="2395754" y="1487388"/>
            <a:ext cx="5188812" cy="116951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Малова Елена Николаевна,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педагогических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525" indent="450215" algn="just"/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Куратор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группы, эксперт предметной комиссии Ульяновской области ЕГЭ по информатике, член Совета молодых ученых университета, преподаватель «Академии информатики и информационных технологий», тренер учебного центра «Твой курс: ИТ для молодежи», автор научных  публикаций, участник Всероссийских научно- практических конференций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971600" y="915518"/>
            <a:ext cx="7058005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научной школы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288328" y="184016"/>
            <a:ext cx="3419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ПРОБЛЕМ ЦИФРОВОЙ ПЕДАГОГИКИ</a:t>
            </a:r>
            <a:endParaRPr lang="ru-RU" sz="14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09" y="1334635"/>
            <a:ext cx="1023960" cy="142066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2969686"/>
            <a:ext cx="7058005" cy="181425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9" name="Google Shape;109;p2"/>
          <p:cNvSpPr txBox="1"/>
          <p:nvPr/>
        </p:nvSpPr>
        <p:spPr>
          <a:xfrm>
            <a:off x="2395754" y="3317119"/>
            <a:ext cx="5188812" cy="1015622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Аленова Алена Николаевна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педагогических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pPr marR="9525" indent="450215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интересы: техническое творчество, дополнительное образование детей, современные информационные технологии обучения. Координатор Летней профильной школы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УлГПУ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(2015 г., 2016 г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автор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научных  публикаций, участник Всероссийских научно- практических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" t="2963" r="-3131" b="20527"/>
          <a:stretch/>
        </p:blipFill>
        <p:spPr>
          <a:xfrm>
            <a:off x="1234921" y="3181693"/>
            <a:ext cx="1062748" cy="1420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2115" y="4852077"/>
            <a:ext cx="7058005" cy="181425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28" name="Google Shape;109;p2"/>
          <p:cNvSpPr txBox="1"/>
          <p:nvPr/>
        </p:nvSpPr>
        <p:spPr>
          <a:xfrm>
            <a:off x="2396269" y="5199510"/>
            <a:ext cx="5188812" cy="116951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Каренин Алексей Александрович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физико-математических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pPr marR="9525" indent="450215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интересы: искусственный интеллект, олимпиадное и спортивное программирование, локальные и глобальные сети, дистанционное обучение,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нейронные сети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Куратор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группы, эксперт предметной комиссии Ульяновской области ЕГЭ по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информатике, автор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научных  публикаций, участник Всероссийских научно- практических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9296" r="16338" b="-1437"/>
          <a:stretch/>
        </p:blipFill>
        <p:spPr>
          <a:xfrm>
            <a:off x="1208305" y="5015613"/>
            <a:ext cx="1080120" cy="14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570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945671"/>
            <a:ext cx="7058005" cy="1944205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306502" y="3119671"/>
            <a:ext cx="4320480" cy="23848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50" dirty="0"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9" name="Google Shape;109;p2"/>
          <p:cNvSpPr txBox="1"/>
          <p:nvPr/>
        </p:nvSpPr>
        <p:spPr>
          <a:xfrm>
            <a:off x="2395754" y="1386060"/>
            <a:ext cx="5188812" cy="13233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Федорова Екатерина Александровна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педагогических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pPr marR="9525" indent="450215" algn="just"/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отдела научно-исследовательской работы студентов и молодых ученых; главный редактор электронного научного журнала “НАУКА ONLINE”; старший эксперт предметной комиссии Ульяновской области ЕГЭ по информатике. Научные интересы: программирование, управление в образовании, ТРИЗ-педагогика,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современные образовательные технологии, цифровая грамотность.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научных  публикаций, участник Всероссийских научно- практических конференций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971600" y="915518"/>
            <a:ext cx="7058005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научной школы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288328" y="184016"/>
            <a:ext cx="3419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ПРОБЛЕМ ЦИФРОВОЙ ПЕДАГОГИКИ</a:t>
            </a:r>
            <a:endParaRPr lang="ru-RU" sz="14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2969686"/>
            <a:ext cx="7058005" cy="181425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9" name="Google Shape;109;p2"/>
          <p:cNvSpPr txBox="1"/>
          <p:nvPr/>
        </p:nvSpPr>
        <p:spPr>
          <a:xfrm>
            <a:off x="2395754" y="3317119"/>
            <a:ext cx="5188812" cy="861734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Неижмак</a:t>
            </a: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Владимир Вячеславович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педагогических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pPr marR="9525" indent="450215" algn="just"/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Куратор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магистратуры, редактор сборников научных трудов кафедры,  член комиссии по независимой оценке качества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 научных  публикаций, участник Всероссийских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научно-практических конференций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599" y="4885209"/>
            <a:ext cx="7058005" cy="181425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28" name="Google Shape;109;p2"/>
          <p:cNvSpPr txBox="1"/>
          <p:nvPr/>
        </p:nvSpPr>
        <p:spPr>
          <a:xfrm>
            <a:off x="2395754" y="5118707"/>
            <a:ext cx="5188812" cy="1015622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Сайфутдинов Рафаэль </a:t>
            </a:r>
            <a:r>
              <a:rPr lang="ru-RU" sz="1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Амирович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культурологии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9525" indent="450215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интересы: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в образовании, цифровые технологии обеспечения безопасности производственной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Редактор сборников научных трудов кафедры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информатики,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 научных  публикаций, участник Всероссийских научно-практических конференций.</a:t>
            </a:r>
            <a:endParaRPr lang="ru-RU" sz="1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0" t="20749" r="14973" b="12579"/>
          <a:stretch/>
        </p:blipFill>
        <p:spPr>
          <a:xfrm>
            <a:off x="1258421" y="1315144"/>
            <a:ext cx="1054528" cy="13894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52" y="3176541"/>
            <a:ext cx="1030866" cy="13731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" t="-53" r="6453" b="53"/>
          <a:stretch/>
        </p:blipFill>
        <p:spPr>
          <a:xfrm>
            <a:off x="1270252" y="4995203"/>
            <a:ext cx="1020900" cy="135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596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945671"/>
            <a:ext cx="7058005" cy="1944205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306502" y="3119671"/>
            <a:ext cx="4320480" cy="23848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50" dirty="0"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9" name="Google Shape;109;p2"/>
          <p:cNvSpPr txBox="1"/>
          <p:nvPr/>
        </p:nvSpPr>
        <p:spPr>
          <a:xfrm>
            <a:off x="2395754" y="1386060"/>
            <a:ext cx="5188812" cy="70784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Вольсков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Дмитрий Геннадьевич,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технических наук.</a:t>
            </a:r>
          </a:p>
          <a:p>
            <a:pPr marR="9525" indent="450215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интересы: самолетостроение, базы данных, компьютерная графика, автор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научных  публикаций, участник Всероссийских научно-практических конференций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971600" y="915518"/>
            <a:ext cx="7058005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научной школы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288328" y="184016"/>
            <a:ext cx="3419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ПРОБЛЕМ ЦИФРОВОЙ ПЕДАГОГИКИ</a:t>
            </a:r>
            <a:endParaRPr lang="ru-RU" sz="14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1600" y="2969686"/>
            <a:ext cx="7058005" cy="181425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9" name="Google Shape;109;p2"/>
          <p:cNvSpPr txBox="1"/>
          <p:nvPr/>
        </p:nvSpPr>
        <p:spPr>
          <a:xfrm>
            <a:off x="2395754" y="3282208"/>
            <a:ext cx="5188812" cy="13233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Шилякова</a:t>
            </a: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Юлия </a:t>
            </a:r>
            <a:r>
              <a:rPr lang="ru-RU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Ивановна,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доцент кафедры информатики, кандидат педагогических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pPr marR="9525" indent="450215" algn="just"/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редакционной коллегии ежегодных сборников научных статей конференций “Информационные технологии в образовании”, “Информационная культура: теория и практика”. Научные интересы: Информационные технологии в образовании, информационные системы, разработка электронных учебных материалов, история профессионального женского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образования. Автор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научных  публикаций, участник Всероссийских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научно-практических конференций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972115" y="4852077"/>
            <a:ext cx="7058005" cy="181425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28" name="Google Shape;109;p2"/>
          <p:cNvSpPr txBox="1"/>
          <p:nvPr/>
        </p:nvSpPr>
        <p:spPr>
          <a:xfrm>
            <a:off x="2395754" y="5118707"/>
            <a:ext cx="5188812" cy="13233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9525" indent="450215" algn="just"/>
            <a:r>
              <a:rPr lang="ru-RU" sz="1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Сайфутдинова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Камиля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Рамилевна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заведующий лабораторией кафедры информатики, ассистент кафедры информатики.</a:t>
            </a:r>
            <a:endParaRPr lang="ru-RU" sz="1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525" indent="450215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интересы: общая педагогика, история педагогики и образования начальное образование, дополнительное образование детей и взрослых, цифровая трансформация образования, программирование, искусственный интеллект, робототехника,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профайлинг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верификация.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в академии информатики и информационных технологий, технический редактор сборников научных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статей кафедры информатики.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56" y="1295335"/>
            <a:ext cx="1002596" cy="14992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7" t="3728" r="22342" b="1419"/>
          <a:stretch/>
        </p:blipFill>
        <p:spPr>
          <a:xfrm>
            <a:off x="1257228" y="3182430"/>
            <a:ext cx="1008112" cy="14225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" r="12157"/>
          <a:stretch/>
        </p:blipFill>
        <p:spPr>
          <a:xfrm>
            <a:off x="1252169" y="5040340"/>
            <a:ext cx="1008112" cy="132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321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10648</TotalTime>
  <Words>1189</Words>
  <Application>Microsoft Office PowerPoint</Application>
  <PresentationFormat>Экран (4:3)</PresentationFormat>
  <Paragraphs>91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mosyurov-se</dc:creator>
  <cp:lastModifiedBy>User</cp:lastModifiedBy>
  <cp:revision>98</cp:revision>
  <cp:lastPrinted>2023-04-06T10:10:27Z</cp:lastPrinted>
  <dcterms:created xsi:type="dcterms:W3CDTF">2023-03-30T10:18:09Z</dcterms:created>
  <dcterms:modified xsi:type="dcterms:W3CDTF">2023-07-06T10:07:53Z</dcterms:modified>
</cp:coreProperties>
</file>